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1" r:id="rId4"/>
    <p:sldId id="262" r:id="rId5"/>
    <p:sldId id="263" r:id="rId6"/>
    <p:sldId id="264" r:id="rId7"/>
    <p:sldId id="294" r:id="rId8"/>
    <p:sldId id="286" r:id="rId9"/>
    <p:sldId id="305" r:id="rId10"/>
    <p:sldId id="312" r:id="rId11"/>
    <p:sldId id="316" r:id="rId12"/>
    <p:sldId id="277" r:id="rId13"/>
    <p:sldId id="278" r:id="rId14"/>
    <p:sldId id="317" r:id="rId15"/>
    <p:sldId id="318" r:id="rId16"/>
    <p:sldId id="260" r:id="rId17"/>
    <p:sldId id="330" r:id="rId18"/>
    <p:sldId id="331" r:id="rId19"/>
    <p:sldId id="320" r:id="rId20"/>
    <p:sldId id="321" r:id="rId21"/>
    <p:sldId id="329" r:id="rId22"/>
    <p:sldId id="319" r:id="rId23"/>
    <p:sldId id="275" r:id="rId24"/>
    <p:sldId id="265" r:id="rId25"/>
    <p:sldId id="273" r:id="rId26"/>
    <p:sldId id="266" r:id="rId27"/>
    <p:sldId id="271" r:id="rId28"/>
    <p:sldId id="272" r:id="rId29"/>
    <p:sldId id="259" r:id="rId30"/>
    <p:sldId id="322" r:id="rId31"/>
    <p:sldId id="323" r:id="rId32"/>
    <p:sldId id="324" r:id="rId33"/>
    <p:sldId id="325" r:id="rId34"/>
    <p:sldId id="326" r:id="rId35"/>
    <p:sldId id="327" r:id="rId36"/>
    <p:sldId id="267" r:id="rId37"/>
    <p:sldId id="268" r:id="rId38"/>
    <p:sldId id="269" r:id="rId39"/>
    <p:sldId id="270" r:id="rId40"/>
    <p:sldId id="328" r:id="rId41"/>
    <p:sldId id="25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>
        <p:scale>
          <a:sx n="63" d="100"/>
          <a:sy n="63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sangsa\Desktop\new%20case%20and%20death%20tren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sangsa\Desktop\new%20case%20and%20death%20tren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Tumor relapse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val>
            <c:numRef>
              <c:f>Sheet3!$D$2:$D$17</c:f>
              <c:numCache>
                <c:formatCode>General</c:formatCode>
                <c:ptCount val="16"/>
                <c:pt idx="0">
                  <c:v>100</c:v>
                </c:pt>
                <c:pt idx="1">
                  <c:v>50</c:v>
                </c:pt>
                <c:pt idx="2">
                  <c:v>15</c:v>
                </c:pt>
                <c:pt idx="3">
                  <c:v>10</c:v>
                </c:pt>
                <c:pt idx="4">
                  <c:v>11</c:v>
                </c:pt>
                <c:pt idx="5">
                  <c:v>10</c:v>
                </c:pt>
                <c:pt idx="6">
                  <c:v>12</c:v>
                </c:pt>
                <c:pt idx="7">
                  <c:v>13</c:v>
                </c:pt>
                <c:pt idx="8">
                  <c:v>25</c:v>
                </c:pt>
                <c:pt idx="9">
                  <c:v>45</c:v>
                </c:pt>
                <c:pt idx="10">
                  <c:v>70</c:v>
                </c:pt>
                <c:pt idx="11">
                  <c:v>90</c:v>
                </c:pt>
                <c:pt idx="12">
                  <c:v>100</c:v>
                </c:pt>
                <c:pt idx="13">
                  <c:v>120</c:v>
                </c:pt>
                <c:pt idx="14">
                  <c:v>125</c:v>
                </c:pt>
                <c:pt idx="15">
                  <c:v>140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8E-44FD-B8A5-99B2287926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9518024"/>
        <c:axId val="969518352"/>
      </c:lineChart>
      <c:catAx>
        <c:axId val="969518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518352"/>
        <c:crosses val="autoZero"/>
        <c:auto val="1"/>
        <c:lblAlgn val="ctr"/>
        <c:lblOffset val="100"/>
        <c:noMultiLvlLbl val="0"/>
      </c:catAx>
      <c:valAx>
        <c:axId val="9695183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tumor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9518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 w="38100">
      <a:solidFill>
        <a:schemeClr val="accent4">
          <a:lumMod val="75000"/>
        </a:schemeClr>
      </a:solidFill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No relapse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>
              <a:solidFill>
                <a:schemeClr val="accent6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6"/>
              </a:soli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val>
            <c:numRef>
              <c:f>Sheet3!$E$2:$E$17</c:f>
              <c:numCache>
                <c:formatCode>General</c:formatCode>
                <c:ptCount val="16"/>
                <c:pt idx="0">
                  <c:v>100</c:v>
                </c:pt>
                <c:pt idx="1">
                  <c:v>50</c:v>
                </c:pt>
                <c:pt idx="2">
                  <c:v>15</c:v>
                </c:pt>
                <c:pt idx="3">
                  <c:v>10</c:v>
                </c:pt>
                <c:pt idx="4">
                  <c:v>11</c:v>
                </c:pt>
                <c:pt idx="5">
                  <c:v>10</c:v>
                </c:pt>
                <c:pt idx="6">
                  <c:v>5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AF-4404-A131-D64C03CFDD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16074768"/>
        <c:axId val="716072144"/>
      </c:lineChart>
      <c:catAx>
        <c:axId val="7160747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072144"/>
        <c:crosses val="autoZero"/>
        <c:auto val="1"/>
        <c:lblAlgn val="ctr"/>
        <c:lblOffset val="100"/>
        <c:noMultiLvlLbl val="0"/>
      </c:catAx>
      <c:valAx>
        <c:axId val="71607214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tumor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07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2"/>
    </a:solidFill>
    <a:ln w="38100">
      <a:solidFill>
        <a:schemeClr val="accent6">
          <a:lumMod val="75000"/>
        </a:schemeClr>
      </a:solidFill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D72AC-14FD-4C76-A360-34F0893708D0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FE487-869C-476F-9E9D-611B6811CA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4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built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pharmacodynamics imaging system aiming to track drug response. This system has two key components – a collection of translocation reporters which shuffle between cytoplasm and nucleus based on drug activity, and a fully automated cell imaging system that can continuously scan the entire 96 well plate for days. Each well here contain a unique cell samples, they can be cells expressing different HER2 mutations or resistant gene drivers, or they can be cells under different treatments. </a:t>
            </a:r>
          </a:p>
          <a:p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facilitate data analysis, we also developed a customized algorithm to transform terabytes of images into analyzable figures for further interpretation.</a:t>
            </a:r>
          </a:p>
          <a:p>
            <a:endParaRPr lang="en-US" sz="11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CDB6-527F-448B-9155-5CE34488415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784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built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pharmacodynamics imaging system aiming to track drug response. This system has two key components – a collection of translocation reporters which shuffle between cytoplasm and nucleus based on drug activity, and a fully automated cell imaging system that can continuously scan the entire 96 well plate for days. Each well here contain a unique cell samples, they can be cells expressing different HER2 mutations or resistant gene drivers, or they can be cells under different treatments. </a:t>
            </a:r>
          </a:p>
          <a:p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facilitate data analysis, we also developed a customized algorithm to transform terabytes of images into analyzable figures for further interpretation.</a:t>
            </a:r>
          </a:p>
          <a:p>
            <a:endParaRPr lang="en-US" sz="11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CDB6-527F-448B-9155-5CE34488415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461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built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pharmacodynamics imaging system aiming to track drug response. This system has two key components – a collection of translocation reporters which shuffle between cytoplasm and nucleus based on drug activity, and a fully automated cell imaging system that can continuously scan the entire 96 well plate for days. Each well here contain a unique cell samples, they can be cells expressing different HER2 mutations or resistant gene drivers, or they can be cells under different treatments. </a:t>
            </a:r>
          </a:p>
          <a:p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facilitate data analysis, we also developed a customized algorithm to transform terabytes of images into analyzable figures for further interpretation.</a:t>
            </a:r>
          </a:p>
          <a:p>
            <a:endParaRPr lang="en-US" sz="11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CDB6-527F-448B-9155-5CE34488415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71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built</a:t>
            </a:r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pharmacodynamics imaging system aiming to track drug response. This system has two key components – a collection of translocation reporters which shuffle between cytoplasm and nucleus based on drug activity, and a fully automated cell imaging system that can continuously scan the entire 96 well plate for days. Each well here contain a unique cell samples, they can be cells expressing different HER2 mutations or resistant gene drivers, or they can be cells under different treatments. </a:t>
            </a:r>
          </a:p>
          <a:p>
            <a:r>
              <a:rPr lang="en-US" sz="11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facilitate data analysis, we also developed a customized algorithm to transform terabytes of images into analyzable figures for further interpretation.</a:t>
            </a:r>
          </a:p>
          <a:p>
            <a:endParaRPr lang="en-US" sz="11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9CDB6-527F-448B-9155-5CE34488415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59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</a:t>
            </a:r>
            <a:r>
              <a:rPr lang="en-US" baseline="0" dirty="0"/>
              <a:t> goal of this study is to reduce the high relapse rates of HER2 positive breast cancer by addressing the therapeutic resistance from HER2 targeted therapy.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2CAD4-D53E-4A22-B71A-F24AE7FC4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80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2CAD4-D53E-4A22-B71A-F24AE7FC4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25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2CAD4-D53E-4A22-B71A-F24AE7FC4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37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These mutations could also be the third marker to select patients for HER2 targeted therapy. </a:t>
            </a:r>
          </a:p>
          <a:p>
            <a:endParaRPr lang="en-US" baseline="0" dirty="0"/>
          </a:p>
          <a:p>
            <a:r>
              <a:rPr lang="en-US" baseline="0" dirty="0"/>
              <a:t>It takes months and more than a thousand dollars to synthesize a single mutant clone, which is why we only studied so few of them. </a:t>
            </a:r>
          </a:p>
          <a:p>
            <a:endParaRPr lang="en-US" baseline="0" dirty="0"/>
          </a:p>
          <a:p>
            <a:r>
              <a:rPr lang="en-US" baseline="0" dirty="0"/>
              <a:t>Our lab has an unique advantage to conduct this type of large scale genetic studies because I developed a high-throughput cloning platform that allows us to make all the 130ish mutations in a month with less than 1/10 of the cost. I am going to talk more about this platform in the later part of the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D2CAD4-D53E-4A22-B71A-F24AE7FC4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2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F633-910D-499A-8C81-388CBA367D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F8909A-05AC-4705-9C4F-12AE6D2A3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F88B1-3985-42E3-A954-087F91467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DBC4B-7A08-468F-8A1E-CF772A29A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DB847-2590-4E0F-A07A-4BDBEFC0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2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F408-7693-4A74-BC0F-E6B695AD3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99D17F-DBBE-4841-90B6-24D52298F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03FCC-E8FB-47F3-AD7D-B0FEBD6B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CBD72-9912-4701-88F9-185D083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5E155-E927-4C49-933B-B463DEB68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23085-678A-4BDE-8A51-912BF7198C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649A1-7A25-4E5C-AA85-759449456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E7DC2-2B59-4E35-96B9-BEA4EE1E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ACD94-2F2A-46C5-9E3B-4F05788A9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0E17C-5D00-420B-9AEE-AC60A0888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63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A242-15B3-4678-87F2-F59ADA4B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618FC-F7B6-42CF-982D-FC6C938C3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FE25D-E47D-4656-9DFE-6EE2BA9B8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6A253-7395-48BC-8C1B-A893F8343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C4A92-B5FB-4F36-B0B5-6FC2FE05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66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692A-CC29-4AB1-839B-217792AC5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C390B-7DCF-4612-B86B-A108DCA48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30740-D913-4643-80B8-75DA20CE4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88227-6C5B-426C-9253-C46AE091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389E1-A6E9-47A5-8E28-C6CEABE2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7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EDE4D-3BB1-4590-AD5D-C776E32F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5C6EC-9CB8-4405-8A88-4F3126040A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87D10-22C6-44F4-94B2-77E2B1EB7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E3697E-8A74-47D7-962C-4E68B52C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21731E-6942-44BB-BA51-46FC88AC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21DE6-074E-4685-8D5C-00453054C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6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F6B17-725A-4EEA-BF68-76119535E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DE3D2-74C8-4C05-95FE-70278C4BE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27E70-2803-4397-BBCF-069CF42DD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EB5CF-3613-42AF-B316-AF546667E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969C3C-DEDE-42CB-B337-2E16559A1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995471-F9CC-4938-8AFD-D63DC9F7E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4C241B-CD4E-4EB9-B834-4A5AB299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5A3BF-B042-4240-AD0B-C57A8447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6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80E4-B428-4728-87CB-40D9E0C37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A2CA7-7B57-4923-9D45-814CA8382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4E3E1-7B62-4391-9B0F-99CFF2361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13596-9E35-4531-85E7-4CB9FA61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3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357244-F499-4662-B894-85C2E1B8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04F6F-32C5-49E7-A15D-090D227E2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96749-64F5-4657-B999-DE72055E3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83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7F89-DBC0-4758-8A10-E42AA59D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E3B45-FF62-4FAE-87F1-B8F4024B7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29FDF-ECC8-45EC-9AC8-B5A282ECD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53D6A-894C-46AB-85E6-CD6F6BE1F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DB689-5D45-45A9-A2E9-89ABFB8C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EB7BDE-77B4-4FDE-A813-B10307E0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8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C976F-8C1F-43D4-BAE0-02579E642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50157D-8154-4904-97F3-7B8B900AD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C94B3-ED3F-41A2-88CB-845A7C0B6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0B65C-5F71-4F4D-91A0-32E2D278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177DCA-DF10-4CDA-AF60-EF340F423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FAE81-D828-432E-81E2-FCD98D20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7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3EB0E-1934-460D-9196-5C56EF68A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A421A-F8AC-4590-BF50-4AE604886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1DC82-DB07-41BD-8175-F545906BFD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18334-486C-479B-8796-A969CF30EDCD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ABFC7-E167-4369-8753-63B763176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6D692-14BC-4F36-92FA-9AEFC3F5D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58D02-F5F8-4D0D-AE39-CD127D79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2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tutorialspoint.com/scipy/scipy_interpolate.htm#:~:text=The%20interp1d%20class%20in%20the,draw%20a%20new%20interpolated%20graph.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slearn.readthedocs.io/en/stable/index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emf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9383-D517-4DCC-A6E6-19DCD93A3A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HER2 Data Analysis </a:t>
            </a:r>
            <a:br>
              <a:rPr lang="en-US" dirty="0"/>
            </a:br>
            <a:r>
              <a:rPr lang="en-US" dirty="0"/>
              <a:t>Sensitivity/Resistant calls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06EC2-754A-4917-84B7-61DF536EF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Samuel Tsang, Aurora Blucher, Nate Evans </a:t>
            </a:r>
          </a:p>
          <a:p>
            <a:r>
              <a:rPr lang="en-US" dirty="0"/>
              <a:t>5/13/21</a:t>
            </a:r>
          </a:p>
        </p:txBody>
      </p:sp>
    </p:spTree>
    <p:extLst>
      <p:ext uri="{BB962C8B-B14F-4D97-AF65-F5344CB8AC3E}">
        <p14:creationId xmlns:p14="http://schemas.microsoft.com/office/powerpoint/2010/main" val="330704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We need to match HER2 mutation with the BEST drug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2269998" y="1321890"/>
            <a:ext cx="7652004" cy="5536110"/>
          </a:xfrm>
          <a:prstGeom prst="rect">
            <a:avLst/>
          </a:prstGeom>
        </p:spPr>
      </p:pic>
      <p:pic>
        <p:nvPicPr>
          <p:cNvPr id="81" name="Picture 2" descr="https://clincancerres.aacrjournals.org/content/clincanres/25/7/2033/F3.large.jpg?width=800&amp;height=600&amp;carousel=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97" t="14060" r="1262" b="43315"/>
          <a:stretch/>
        </p:blipFill>
        <p:spPr bwMode="auto">
          <a:xfrm>
            <a:off x="7847018" y="1556239"/>
            <a:ext cx="1556239" cy="234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Straight Connector 81"/>
          <p:cNvCxnSpPr/>
          <p:nvPr/>
        </p:nvCxnSpPr>
        <p:spPr>
          <a:xfrm>
            <a:off x="2552281" y="2171699"/>
            <a:ext cx="9545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552281" y="4190581"/>
            <a:ext cx="9545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 descr="https://clincancerres.aacrjournals.org/content/clincanres/25/7/2033/F3.large.jpg?width=800&amp;height=600&amp;carousel=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9" t="90901" r="645" b="4788"/>
          <a:stretch/>
        </p:blipFill>
        <p:spPr bwMode="auto">
          <a:xfrm>
            <a:off x="6957526" y="6312874"/>
            <a:ext cx="2795954" cy="2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https://clincancerres.aacrjournals.org/content/clincanres/25/7/2033/F3.large.jpg?width=800&amp;height=600&amp;carousel=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3" t="96171" r="645" b="955"/>
          <a:stretch/>
        </p:blipFill>
        <p:spPr bwMode="auto">
          <a:xfrm>
            <a:off x="8944588" y="6617052"/>
            <a:ext cx="808892" cy="15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Straight Arrow Connector 87"/>
          <p:cNvCxnSpPr/>
          <p:nvPr/>
        </p:nvCxnSpPr>
        <p:spPr>
          <a:xfrm>
            <a:off x="5090746" y="3640015"/>
            <a:ext cx="0" cy="169691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79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Mutation data for 6,664 breast cancer patient samples were downloaded from </a:t>
            </a:r>
            <a:r>
              <a:rPr lang="en-US" dirty="0" err="1"/>
              <a:t>cBioPortal</a:t>
            </a:r>
            <a:r>
              <a:rPr lang="en-US" dirty="0"/>
              <a:t> (1,2) across a total of 13 breast cancer studies (3–15). At the time of download, the public </a:t>
            </a:r>
            <a:r>
              <a:rPr lang="en-US" dirty="0" err="1"/>
              <a:t>cBioPortal</a:t>
            </a:r>
            <a:r>
              <a:rPr lang="en-US" dirty="0"/>
              <a:t> used the hg19/GRCh37 version of the reference genome. Mutations in </a:t>
            </a:r>
            <a:r>
              <a:rPr lang="en-US" dirty="0" err="1"/>
              <a:t>cBioPortal</a:t>
            </a:r>
            <a:r>
              <a:rPr lang="en-US" dirty="0"/>
              <a:t> are assumed to be on the (+) strand unless otherwise noted by dataset depositors.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 total of 97 ERBB2 alterations across 222 samples were collected, including single nucleotide polymorphisms and small insertions and deletions. We required SNPs to be missense or splice-site and included both frame- shift and in-frame alterations. </a:t>
            </a:r>
          </a:p>
        </p:txBody>
      </p:sp>
    </p:spTree>
    <p:extLst>
      <p:ext uri="{BB962C8B-B14F-4D97-AF65-F5344CB8AC3E}">
        <p14:creationId xmlns:p14="http://schemas.microsoft.com/office/powerpoint/2010/main" val="1379183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ylinder 4">
            <a:extLst>
              <a:ext uri="{FF2B5EF4-FFF2-40B4-BE49-F238E27FC236}">
                <a16:creationId xmlns:a16="http://schemas.microsoft.com/office/drawing/2014/main" id="{5786AC67-82A3-47EB-87F8-2B1040020D44}"/>
              </a:ext>
            </a:extLst>
          </p:cNvPr>
          <p:cNvSpPr/>
          <p:nvPr/>
        </p:nvSpPr>
        <p:spPr>
          <a:xfrm>
            <a:off x="204788" y="251957"/>
            <a:ext cx="1095375" cy="111442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cBioPotal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8E7DE5-220B-440C-B3CB-7E155ED58273}"/>
              </a:ext>
            </a:extLst>
          </p:cNvPr>
          <p:cNvCxnSpPr>
            <a:cxnSpLocks/>
            <a:stCxn id="5" idx="4"/>
            <a:endCxn id="8" idx="1"/>
          </p:cNvCxnSpPr>
          <p:nvPr/>
        </p:nvCxnSpPr>
        <p:spPr>
          <a:xfrm flipV="1">
            <a:off x="1300163" y="795394"/>
            <a:ext cx="452438" cy="1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32BD9C-F740-458E-B362-96BDA6497585}"/>
              </a:ext>
            </a:extLst>
          </p:cNvPr>
          <p:cNvSpPr/>
          <p:nvPr/>
        </p:nvSpPr>
        <p:spPr>
          <a:xfrm>
            <a:off x="1752601" y="297714"/>
            <a:ext cx="2009776" cy="995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Common HER2 mutations (breast)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07ABFB-92B3-43BB-B89C-D2D5504B5402}"/>
              </a:ext>
            </a:extLst>
          </p:cNvPr>
          <p:cNvSpPr/>
          <p:nvPr/>
        </p:nvSpPr>
        <p:spPr>
          <a:xfrm>
            <a:off x="1438274" y="2101190"/>
            <a:ext cx="1095374" cy="1114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SKBR8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99C588-5E08-4FA6-8C90-E466FCF43516}"/>
              </a:ext>
            </a:extLst>
          </p:cNvPr>
          <p:cNvCxnSpPr>
            <a:stCxn id="9" idx="6"/>
          </p:cNvCxnSpPr>
          <p:nvPr/>
        </p:nvCxnSpPr>
        <p:spPr>
          <a:xfrm flipV="1">
            <a:off x="2533648" y="2658398"/>
            <a:ext cx="10048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A9CA12-1AA2-4C60-9817-1A643065291C}"/>
              </a:ext>
            </a:extLst>
          </p:cNvPr>
          <p:cNvCxnSpPr>
            <a:cxnSpLocks/>
          </p:cNvCxnSpPr>
          <p:nvPr/>
        </p:nvCxnSpPr>
        <p:spPr>
          <a:xfrm flipV="1">
            <a:off x="3538537" y="1832098"/>
            <a:ext cx="814388" cy="82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A4A7B8A6-36FD-4FD9-9545-ADD13CE2E037}"/>
              </a:ext>
            </a:extLst>
          </p:cNvPr>
          <p:cNvSpPr/>
          <p:nvPr/>
        </p:nvSpPr>
        <p:spPr>
          <a:xfrm>
            <a:off x="4357686" y="2379794"/>
            <a:ext cx="552450" cy="5572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E8C56D-2263-4307-8041-2FE1CE673F3D}"/>
              </a:ext>
            </a:extLst>
          </p:cNvPr>
          <p:cNvSpPr/>
          <p:nvPr/>
        </p:nvSpPr>
        <p:spPr>
          <a:xfrm>
            <a:off x="4367213" y="3187025"/>
            <a:ext cx="552450" cy="5572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75FEDA-B3B0-4361-B14A-EC19C2960C36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3538537" y="2658398"/>
            <a:ext cx="8191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1719AE-6673-47DA-AD1C-4B3E2E3AAD84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3538537" y="2658398"/>
            <a:ext cx="828676" cy="80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5616C4AC-36C3-4B90-AA89-ADB2B852FC0B}"/>
              </a:ext>
            </a:extLst>
          </p:cNvPr>
          <p:cNvSpPr/>
          <p:nvPr/>
        </p:nvSpPr>
        <p:spPr>
          <a:xfrm>
            <a:off x="1404939" y="4926754"/>
            <a:ext cx="1095374" cy="1114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EFM192A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4BD352-A72E-486D-AE8D-953AF37D7DC9}"/>
              </a:ext>
            </a:extLst>
          </p:cNvPr>
          <p:cNvCxnSpPr>
            <a:stCxn id="33" idx="6"/>
          </p:cNvCxnSpPr>
          <p:nvPr/>
        </p:nvCxnSpPr>
        <p:spPr>
          <a:xfrm flipV="1">
            <a:off x="2500313" y="5483962"/>
            <a:ext cx="10048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6430802-31D3-477C-BC97-3E84C705D8AB}"/>
              </a:ext>
            </a:extLst>
          </p:cNvPr>
          <p:cNvCxnSpPr>
            <a:cxnSpLocks/>
          </p:cNvCxnSpPr>
          <p:nvPr/>
        </p:nvCxnSpPr>
        <p:spPr>
          <a:xfrm flipV="1">
            <a:off x="3530206" y="4648149"/>
            <a:ext cx="814388" cy="82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CC1D733-89CC-4E6A-8968-1250D1EF31BC}"/>
              </a:ext>
            </a:extLst>
          </p:cNvPr>
          <p:cNvSpPr/>
          <p:nvPr/>
        </p:nvSpPr>
        <p:spPr>
          <a:xfrm>
            <a:off x="4371974" y="5195846"/>
            <a:ext cx="552450" cy="557209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509A7AA-96D4-4A35-98D9-24B7189FCC3D}"/>
              </a:ext>
            </a:extLst>
          </p:cNvPr>
          <p:cNvSpPr/>
          <p:nvPr/>
        </p:nvSpPr>
        <p:spPr>
          <a:xfrm>
            <a:off x="4381501" y="6003077"/>
            <a:ext cx="552450" cy="5572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84753F1-E661-4A84-891E-D33A4AE9B7AB}"/>
              </a:ext>
            </a:extLst>
          </p:cNvPr>
          <p:cNvSpPr/>
          <p:nvPr/>
        </p:nvSpPr>
        <p:spPr>
          <a:xfrm>
            <a:off x="4174333" y="4099616"/>
            <a:ext cx="552450" cy="557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F25EDEF-ED71-4F4D-BE19-9EEA74E7E27A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3552825" y="5474450"/>
            <a:ext cx="81914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17FD60-24EA-48E6-8591-2A002EAA26BE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3552825" y="5474450"/>
            <a:ext cx="828676" cy="80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C453F7-53A1-402C-9462-9F62F0E0F7EA}"/>
              </a:ext>
            </a:extLst>
          </p:cNvPr>
          <p:cNvCxnSpPr/>
          <p:nvPr/>
        </p:nvCxnSpPr>
        <p:spPr>
          <a:xfrm flipV="1">
            <a:off x="5867400" y="1326443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62626B-B24B-4809-83B0-0391A2450E42}"/>
              </a:ext>
            </a:extLst>
          </p:cNvPr>
          <p:cNvCxnSpPr/>
          <p:nvPr/>
        </p:nvCxnSpPr>
        <p:spPr>
          <a:xfrm>
            <a:off x="5867400" y="2050343"/>
            <a:ext cx="1876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9297898-FC35-432A-AC14-C307CC509669}"/>
              </a:ext>
            </a:extLst>
          </p:cNvPr>
          <p:cNvSpPr/>
          <p:nvPr/>
        </p:nvSpPr>
        <p:spPr>
          <a:xfrm>
            <a:off x="5905500" y="1602668"/>
            <a:ext cx="1695450" cy="276225"/>
          </a:xfrm>
          <a:custGeom>
            <a:avLst/>
            <a:gdLst>
              <a:gd name="connsiteX0" fmla="*/ 0 w 1695450"/>
              <a:gd name="connsiteY0" fmla="*/ 276225 h 276225"/>
              <a:gd name="connsiteX1" fmla="*/ 142875 w 1695450"/>
              <a:gd name="connsiteY1" fmla="*/ 266700 h 276225"/>
              <a:gd name="connsiteX2" fmla="*/ 171450 w 1695450"/>
              <a:gd name="connsiteY2" fmla="*/ 238125 h 276225"/>
              <a:gd name="connsiteX3" fmla="*/ 219075 w 1695450"/>
              <a:gd name="connsiteY3" fmla="*/ 133350 h 276225"/>
              <a:gd name="connsiteX4" fmla="*/ 238125 w 1695450"/>
              <a:gd name="connsiteY4" fmla="*/ 104775 h 276225"/>
              <a:gd name="connsiteX5" fmla="*/ 266700 w 1695450"/>
              <a:gd name="connsiteY5" fmla="*/ 95250 h 276225"/>
              <a:gd name="connsiteX6" fmla="*/ 485775 w 1695450"/>
              <a:gd name="connsiteY6" fmla="*/ 85725 h 276225"/>
              <a:gd name="connsiteX7" fmla="*/ 647700 w 1695450"/>
              <a:gd name="connsiteY7" fmla="*/ 123825 h 276225"/>
              <a:gd name="connsiteX8" fmla="*/ 657225 w 1695450"/>
              <a:gd name="connsiteY8" fmla="*/ 171450 h 276225"/>
              <a:gd name="connsiteX9" fmla="*/ 752475 w 1695450"/>
              <a:gd name="connsiteY9" fmla="*/ 200025 h 276225"/>
              <a:gd name="connsiteX10" fmla="*/ 790575 w 1695450"/>
              <a:gd name="connsiteY10" fmla="*/ 219075 h 276225"/>
              <a:gd name="connsiteX11" fmla="*/ 857250 w 1695450"/>
              <a:gd name="connsiteY11" fmla="*/ 238125 h 276225"/>
              <a:gd name="connsiteX12" fmla="*/ 1019175 w 1695450"/>
              <a:gd name="connsiteY12" fmla="*/ 247650 h 276225"/>
              <a:gd name="connsiteX13" fmla="*/ 1057275 w 1695450"/>
              <a:gd name="connsiteY13" fmla="*/ 180975 h 276225"/>
              <a:gd name="connsiteX14" fmla="*/ 1066800 w 1695450"/>
              <a:gd name="connsiteY14" fmla="*/ 152400 h 276225"/>
              <a:gd name="connsiteX15" fmla="*/ 1085850 w 1695450"/>
              <a:gd name="connsiteY15" fmla="*/ 57150 h 276225"/>
              <a:gd name="connsiteX16" fmla="*/ 1123950 w 1695450"/>
              <a:gd name="connsiteY16" fmla="*/ 0 h 276225"/>
              <a:gd name="connsiteX17" fmla="*/ 1314450 w 1695450"/>
              <a:gd name="connsiteY17" fmla="*/ 9525 h 276225"/>
              <a:gd name="connsiteX18" fmla="*/ 1381125 w 1695450"/>
              <a:gd name="connsiteY18" fmla="*/ 28575 h 276225"/>
              <a:gd name="connsiteX19" fmla="*/ 1504950 w 1695450"/>
              <a:gd name="connsiteY19" fmla="*/ 47625 h 276225"/>
              <a:gd name="connsiteX20" fmla="*/ 1533525 w 1695450"/>
              <a:gd name="connsiteY20" fmla="*/ 57150 h 276225"/>
              <a:gd name="connsiteX21" fmla="*/ 1609725 w 1695450"/>
              <a:gd name="connsiteY21" fmla="*/ 66675 h 276225"/>
              <a:gd name="connsiteX22" fmla="*/ 1628775 w 1695450"/>
              <a:gd name="connsiteY22" fmla="*/ 133350 h 276225"/>
              <a:gd name="connsiteX23" fmla="*/ 1666875 w 1695450"/>
              <a:gd name="connsiteY23" fmla="*/ 180975 h 276225"/>
              <a:gd name="connsiteX24" fmla="*/ 1695450 w 1695450"/>
              <a:gd name="connsiteY24" fmla="*/ 18097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5450" h="276225">
                <a:moveTo>
                  <a:pt x="0" y="276225"/>
                </a:moveTo>
                <a:cubicBezTo>
                  <a:pt x="47625" y="273050"/>
                  <a:pt x="96281" y="277054"/>
                  <a:pt x="142875" y="266700"/>
                </a:cubicBezTo>
                <a:cubicBezTo>
                  <a:pt x="156025" y="263778"/>
                  <a:pt x="164218" y="249489"/>
                  <a:pt x="171450" y="238125"/>
                </a:cubicBezTo>
                <a:cubicBezTo>
                  <a:pt x="293578" y="46209"/>
                  <a:pt x="172449" y="226603"/>
                  <a:pt x="219075" y="133350"/>
                </a:cubicBezTo>
                <a:cubicBezTo>
                  <a:pt x="224195" y="123111"/>
                  <a:pt x="229186" y="111926"/>
                  <a:pt x="238125" y="104775"/>
                </a:cubicBezTo>
                <a:cubicBezTo>
                  <a:pt x="245965" y="98503"/>
                  <a:pt x="256689" y="96020"/>
                  <a:pt x="266700" y="95250"/>
                </a:cubicBezTo>
                <a:cubicBezTo>
                  <a:pt x="339579" y="89644"/>
                  <a:pt x="412750" y="88900"/>
                  <a:pt x="485775" y="85725"/>
                </a:cubicBezTo>
                <a:cubicBezTo>
                  <a:pt x="554896" y="90333"/>
                  <a:pt x="622602" y="56898"/>
                  <a:pt x="647700" y="123825"/>
                </a:cubicBezTo>
                <a:cubicBezTo>
                  <a:pt x="653384" y="138984"/>
                  <a:pt x="645777" y="160002"/>
                  <a:pt x="657225" y="171450"/>
                </a:cubicBezTo>
                <a:cubicBezTo>
                  <a:pt x="670252" y="184477"/>
                  <a:pt x="731755" y="192255"/>
                  <a:pt x="752475" y="200025"/>
                </a:cubicBezTo>
                <a:cubicBezTo>
                  <a:pt x="765770" y="205011"/>
                  <a:pt x="777524" y="213482"/>
                  <a:pt x="790575" y="219075"/>
                </a:cubicBezTo>
                <a:cubicBezTo>
                  <a:pt x="802821" y="224323"/>
                  <a:pt x="846893" y="237139"/>
                  <a:pt x="857250" y="238125"/>
                </a:cubicBezTo>
                <a:cubicBezTo>
                  <a:pt x="911075" y="243251"/>
                  <a:pt x="965200" y="244475"/>
                  <a:pt x="1019175" y="247650"/>
                </a:cubicBezTo>
                <a:cubicBezTo>
                  <a:pt x="1038307" y="218952"/>
                  <a:pt x="1042773" y="214812"/>
                  <a:pt x="1057275" y="180975"/>
                </a:cubicBezTo>
                <a:cubicBezTo>
                  <a:pt x="1061230" y="171747"/>
                  <a:pt x="1063625" y="161925"/>
                  <a:pt x="1066800" y="152400"/>
                </a:cubicBezTo>
                <a:cubicBezTo>
                  <a:pt x="1069166" y="135835"/>
                  <a:pt x="1073062" y="80169"/>
                  <a:pt x="1085850" y="57150"/>
                </a:cubicBezTo>
                <a:cubicBezTo>
                  <a:pt x="1096969" y="37136"/>
                  <a:pt x="1123950" y="0"/>
                  <a:pt x="1123950" y="0"/>
                </a:cubicBezTo>
                <a:cubicBezTo>
                  <a:pt x="1187450" y="3175"/>
                  <a:pt x="1251090" y="4245"/>
                  <a:pt x="1314450" y="9525"/>
                </a:cubicBezTo>
                <a:cubicBezTo>
                  <a:pt x="1355032" y="12907"/>
                  <a:pt x="1345698" y="21490"/>
                  <a:pt x="1381125" y="28575"/>
                </a:cubicBezTo>
                <a:cubicBezTo>
                  <a:pt x="1457084" y="43767"/>
                  <a:pt x="1434115" y="31884"/>
                  <a:pt x="1504950" y="47625"/>
                </a:cubicBezTo>
                <a:cubicBezTo>
                  <a:pt x="1514751" y="49803"/>
                  <a:pt x="1523647" y="55354"/>
                  <a:pt x="1533525" y="57150"/>
                </a:cubicBezTo>
                <a:cubicBezTo>
                  <a:pt x="1558710" y="61729"/>
                  <a:pt x="1584325" y="63500"/>
                  <a:pt x="1609725" y="66675"/>
                </a:cubicBezTo>
                <a:cubicBezTo>
                  <a:pt x="1632563" y="135188"/>
                  <a:pt x="1604855" y="49629"/>
                  <a:pt x="1628775" y="133350"/>
                </a:cubicBezTo>
                <a:cubicBezTo>
                  <a:pt x="1636435" y="160161"/>
                  <a:pt x="1636200" y="170750"/>
                  <a:pt x="1666875" y="180975"/>
                </a:cubicBezTo>
                <a:cubicBezTo>
                  <a:pt x="1675911" y="183987"/>
                  <a:pt x="1685925" y="180975"/>
                  <a:pt x="1695450" y="1809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E1D219-4CA4-40D9-951B-9237E04AE046}"/>
              </a:ext>
            </a:extLst>
          </p:cNvPr>
          <p:cNvSpPr/>
          <p:nvPr/>
        </p:nvSpPr>
        <p:spPr>
          <a:xfrm>
            <a:off x="5924550" y="1553493"/>
            <a:ext cx="1638300" cy="382550"/>
          </a:xfrm>
          <a:custGeom>
            <a:avLst/>
            <a:gdLst>
              <a:gd name="connsiteX0" fmla="*/ 0 w 1638300"/>
              <a:gd name="connsiteY0" fmla="*/ 20600 h 382550"/>
              <a:gd name="connsiteX1" fmla="*/ 123825 w 1638300"/>
              <a:gd name="connsiteY1" fmla="*/ 30125 h 382550"/>
              <a:gd name="connsiteX2" fmla="*/ 152400 w 1638300"/>
              <a:gd name="connsiteY2" fmla="*/ 39650 h 382550"/>
              <a:gd name="connsiteX3" fmla="*/ 228600 w 1638300"/>
              <a:gd name="connsiteY3" fmla="*/ 58700 h 382550"/>
              <a:gd name="connsiteX4" fmla="*/ 257175 w 1638300"/>
              <a:gd name="connsiteY4" fmla="*/ 68225 h 382550"/>
              <a:gd name="connsiteX5" fmla="*/ 542925 w 1638300"/>
              <a:gd name="connsiteY5" fmla="*/ 77750 h 382550"/>
              <a:gd name="connsiteX6" fmla="*/ 590550 w 1638300"/>
              <a:gd name="connsiteY6" fmla="*/ 125375 h 382550"/>
              <a:gd name="connsiteX7" fmla="*/ 609600 w 1638300"/>
              <a:gd name="connsiteY7" fmla="*/ 153950 h 382550"/>
              <a:gd name="connsiteX8" fmla="*/ 638175 w 1638300"/>
              <a:gd name="connsiteY8" fmla="*/ 182525 h 382550"/>
              <a:gd name="connsiteX9" fmla="*/ 647700 w 1638300"/>
              <a:gd name="connsiteY9" fmla="*/ 211100 h 382550"/>
              <a:gd name="connsiteX10" fmla="*/ 704850 w 1638300"/>
              <a:gd name="connsiteY10" fmla="*/ 239675 h 382550"/>
              <a:gd name="connsiteX11" fmla="*/ 762000 w 1638300"/>
              <a:gd name="connsiteY11" fmla="*/ 277775 h 382550"/>
              <a:gd name="connsiteX12" fmla="*/ 790575 w 1638300"/>
              <a:gd name="connsiteY12" fmla="*/ 296825 h 382550"/>
              <a:gd name="connsiteX13" fmla="*/ 904875 w 1638300"/>
              <a:gd name="connsiteY13" fmla="*/ 325400 h 382550"/>
              <a:gd name="connsiteX14" fmla="*/ 981075 w 1638300"/>
              <a:gd name="connsiteY14" fmla="*/ 363500 h 382550"/>
              <a:gd name="connsiteX15" fmla="*/ 1047750 w 1638300"/>
              <a:gd name="connsiteY15" fmla="*/ 382550 h 382550"/>
              <a:gd name="connsiteX16" fmla="*/ 1181100 w 1638300"/>
              <a:gd name="connsiteY16" fmla="*/ 373025 h 382550"/>
              <a:gd name="connsiteX17" fmla="*/ 1209675 w 1638300"/>
              <a:gd name="connsiteY17" fmla="*/ 353975 h 382550"/>
              <a:gd name="connsiteX18" fmla="*/ 1276350 w 1638300"/>
              <a:gd name="connsiteY18" fmla="*/ 344450 h 382550"/>
              <a:gd name="connsiteX19" fmla="*/ 1314450 w 1638300"/>
              <a:gd name="connsiteY19" fmla="*/ 287300 h 382550"/>
              <a:gd name="connsiteX20" fmla="*/ 1323975 w 1638300"/>
              <a:gd name="connsiteY20" fmla="*/ 258725 h 382550"/>
              <a:gd name="connsiteX21" fmla="*/ 1343025 w 1638300"/>
              <a:gd name="connsiteY21" fmla="*/ 220625 h 382550"/>
              <a:gd name="connsiteX22" fmla="*/ 1409700 w 1638300"/>
              <a:gd name="connsiteY22" fmla="*/ 134900 h 382550"/>
              <a:gd name="connsiteX23" fmla="*/ 1438275 w 1638300"/>
              <a:gd name="connsiteY23" fmla="*/ 115850 h 382550"/>
              <a:gd name="connsiteX24" fmla="*/ 1457325 w 1638300"/>
              <a:gd name="connsiteY24" fmla="*/ 87275 h 382550"/>
              <a:gd name="connsiteX25" fmla="*/ 1514475 w 1638300"/>
              <a:gd name="connsiteY25" fmla="*/ 58700 h 382550"/>
              <a:gd name="connsiteX26" fmla="*/ 1571625 w 1638300"/>
              <a:gd name="connsiteY26" fmla="*/ 20600 h 382550"/>
              <a:gd name="connsiteX27" fmla="*/ 1600200 w 1638300"/>
              <a:gd name="connsiteY27" fmla="*/ 1550 h 382550"/>
              <a:gd name="connsiteX28" fmla="*/ 1638300 w 1638300"/>
              <a:gd name="connsiteY28" fmla="*/ 1550 h 3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8300" h="382550">
                <a:moveTo>
                  <a:pt x="0" y="20600"/>
                </a:moveTo>
                <a:cubicBezTo>
                  <a:pt x="41275" y="23775"/>
                  <a:pt x="82748" y="24990"/>
                  <a:pt x="123825" y="30125"/>
                </a:cubicBezTo>
                <a:cubicBezTo>
                  <a:pt x="133788" y="31370"/>
                  <a:pt x="142714" y="37008"/>
                  <a:pt x="152400" y="39650"/>
                </a:cubicBezTo>
                <a:cubicBezTo>
                  <a:pt x="177659" y="46539"/>
                  <a:pt x="203762" y="50421"/>
                  <a:pt x="228600" y="58700"/>
                </a:cubicBezTo>
                <a:cubicBezTo>
                  <a:pt x="238125" y="61875"/>
                  <a:pt x="247153" y="67618"/>
                  <a:pt x="257175" y="68225"/>
                </a:cubicBezTo>
                <a:cubicBezTo>
                  <a:pt x="352303" y="73990"/>
                  <a:pt x="447675" y="74575"/>
                  <a:pt x="542925" y="77750"/>
                </a:cubicBezTo>
                <a:cubicBezTo>
                  <a:pt x="593725" y="153950"/>
                  <a:pt x="527050" y="61875"/>
                  <a:pt x="590550" y="125375"/>
                </a:cubicBezTo>
                <a:cubicBezTo>
                  <a:pt x="598645" y="133470"/>
                  <a:pt x="602271" y="145156"/>
                  <a:pt x="609600" y="153950"/>
                </a:cubicBezTo>
                <a:cubicBezTo>
                  <a:pt x="618224" y="164298"/>
                  <a:pt x="628650" y="173000"/>
                  <a:pt x="638175" y="182525"/>
                </a:cubicBezTo>
                <a:cubicBezTo>
                  <a:pt x="641350" y="192050"/>
                  <a:pt x="641428" y="203260"/>
                  <a:pt x="647700" y="211100"/>
                </a:cubicBezTo>
                <a:cubicBezTo>
                  <a:pt x="667997" y="236471"/>
                  <a:pt x="680002" y="225871"/>
                  <a:pt x="704850" y="239675"/>
                </a:cubicBezTo>
                <a:cubicBezTo>
                  <a:pt x="724864" y="250794"/>
                  <a:pt x="742950" y="265075"/>
                  <a:pt x="762000" y="277775"/>
                </a:cubicBezTo>
                <a:cubicBezTo>
                  <a:pt x="771525" y="284125"/>
                  <a:pt x="779283" y="294943"/>
                  <a:pt x="790575" y="296825"/>
                </a:cubicBezTo>
                <a:cubicBezTo>
                  <a:pt x="831239" y="303602"/>
                  <a:pt x="867139" y="306532"/>
                  <a:pt x="904875" y="325400"/>
                </a:cubicBezTo>
                <a:cubicBezTo>
                  <a:pt x="930275" y="338100"/>
                  <a:pt x="953525" y="356612"/>
                  <a:pt x="981075" y="363500"/>
                </a:cubicBezTo>
                <a:cubicBezTo>
                  <a:pt x="1028915" y="375460"/>
                  <a:pt x="1006756" y="368885"/>
                  <a:pt x="1047750" y="382550"/>
                </a:cubicBezTo>
                <a:cubicBezTo>
                  <a:pt x="1092200" y="379375"/>
                  <a:pt x="1137215" y="380769"/>
                  <a:pt x="1181100" y="373025"/>
                </a:cubicBezTo>
                <a:cubicBezTo>
                  <a:pt x="1192373" y="371036"/>
                  <a:pt x="1198710" y="357264"/>
                  <a:pt x="1209675" y="353975"/>
                </a:cubicBezTo>
                <a:cubicBezTo>
                  <a:pt x="1231179" y="347524"/>
                  <a:pt x="1254125" y="347625"/>
                  <a:pt x="1276350" y="344450"/>
                </a:cubicBezTo>
                <a:cubicBezTo>
                  <a:pt x="1298998" y="276506"/>
                  <a:pt x="1266884" y="358649"/>
                  <a:pt x="1314450" y="287300"/>
                </a:cubicBezTo>
                <a:cubicBezTo>
                  <a:pt x="1320019" y="278946"/>
                  <a:pt x="1320020" y="267953"/>
                  <a:pt x="1323975" y="258725"/>
                </a:cubicBezTo>
                <a:cubicBezTo>
                  <a:pt x="1329568" y="245674"/>
                  <a:pt x="1335720" y="232801"/>
                  <a:pt x="1343025" y="220625"/>
                </a:cubicBezTo>
                <a:cubicBezTo>
                  <a:pt x="1364266" y="185224"/>
                  <a:pt x="1379251" y="160274"/>
                  <a:pt x="1409700" y="134900"/>
                </a:cubicBezTo>
                <a:cubicBezTo>
                  <a:pt x="1418494" y="127571"/>
                  <a:pt x="1428750" y="122200"/>
                  <a:pt x="1438275" y="115850"/>
                </a:cubicBezTo>
                <a:cubicBezTo>
                  <a:pt x="1444625" y="106325"/>
                  <a:pt x="1449230" y="95370"/>
                  <a:pt x="1457325" y="87275"/>
                </a:cubicBezTo>
                <a:cubicBezTo>
                  <a:pt x="1475789" y="68811"/>
                  <a:pt x="1491234" y="66447"/>
                  <a:pt x="1514475" y="58700"/>
                </a:cubicBezTo>
                <a:cubicBezTo>
                  <a:pt x="1568644" y="4531"/>
                  <a:pt x="1516486" y="48169"/>
                  <a:pt x="1571625" y="20600"/>
                </a:cubicBezTo>
                <a:cubicBezTo>
                  <a:pt x="1581864" y="15480"/>
                  <a:pt x="1589193" y="4695"/>
                  <a:pt x="1600200" y="1550"/>
                </a:cubicBezTo>
                <a:cubicBezTo>
                  <a:pt x="1612411" y="-1939"/>
                  <a:pt x="1625600" y="1550"/>
                  <a:pt x="1638300" y="15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8F2F95C-6050-40B2-A1A6-B164BB2BFFF1}"/>
              </a:ext>
            </a:extLst>
          </p:cNvPr>
          <p:cNvCxnSpPr/>
          <p:nvPr/>
        </p:nvCxnSpPr>
        <p:spPr>
          <a:xfrm flipV="1">
            <a:off x="5867400" y="2213103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310C9F-DFA0-4B25-AA0E-A7FDB10D4A7E}"/>
              </a:ext>
            </a:extLst>
          </p:cNvPr>
          <p:cNvCxnSpPr/>
          <p:nvPr/>
        </p:nvCxnSpPr>
        <p:spPr>
          <a:xfrm>
            <a:off x="5867400" y="2937003"/>
            <a:ext cx="1876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87CE96F5-DDC4-4D9E-B4F8-69ACBF08FF83}"/>
              </a:ext>
            </a:extLst>
          </p:cNvPr>
          <p:cNvSpPr/>
          <p:nvPr/>
        </p:nvSpPr>
        <p:spPr>
          <a:xfrm>
            <a:off x="5905500" y="2489328"/>
            <a:ext cx="1695450" cy="276225"/>
          </a:xfrm>
          <a:custGeom>
            <a:avLst/>
            <a:gdLst>
              <a:gd name="connsiteX0" fmla="*/ 0 w 1695450"/>
              <a:gd name="connsiteY0" fmla="*/ 276225 h 276225"/>
              <a:gd name="connsiteX1" fmla="*/ 142875 w 1695450"/>
              <a:gd name="connsiteY1" fmla="*/ 266700 h 276225"/>
              <a:gd name="connsiteX2" fmla="*/ 171450 w 1695450"/>
              <a:gd name="connsiteY2" fmla="*/ 238125 h 276225"/>
              <a:gd name="connsiteX3" fmla="*/ 219075 w 1695450"/>
              <a:gd name="connsiteY3" fmla="*/ 133350 h 276225"/>
              <a:gd name="connsiteX4" fmla="*/ 238125 w 1695450"/>
              <a:gd name="connsiteY4" fmla="*/ 104775 h 276225"/>
              <a:gd name="connsiteX5" fmla="*/ 266700 w 1695450"/>
              <a:gd name="connsiteY5" fmla="*/ 95250 h 276225"/>
              <a:gd name="connsiteX6" fmla="*/ 485775 w 1695450"/>
              <a:gd name="connsiteY6" fmla="*/ 85725 h 276225"/>
              <a:gd name="connsiteX7" fmla="*/ 647700 w 1695450"/>
              <a:gd name="connsiteY7" fmla="*/ 123825 h 276225"/>
              <a:gd name="connsiteX8" fmla="*/ 657225 w 1695450"/>
              <a:gd name="connsiteY8" fmla="*/ 171450 h 276225"/>
              <a:gd name="connsiteX9" fmla="*/ 752475 w 1695450"/>
              <a:gd name="connsiteY9" fmla="*/ 200025 h 276225"/>
              <a:gd name="connsiteX10" fmla="*/ 790575 w 1695450"/>
              <a:gd name="connsiteY10" fmla="*/ 219075 h 276225"/>
              <a:gd name="connsiteX11" fmla="*/ 857250 w 1695450"/>
              <a:gd name="connsiteY11" fmla="*/ 238125 h 276225"/>
              <a:gd name="connsiteX12" fmla="*/ 1019175 w 1695450"/>
              <a:gd name="connsiteY12" fmla="*/ 247650 h 276225"/>
              <a:gd name="connsiteX13" fmla="*/ 1057275 w 1695450"/>
              <a:gd name="connsiteY13" fmla="*/ 180975 h 276225"/>
              <a:gd name="connsiteX14" fmla="*/ 1066800 w 1695450"/>
              <a:gd name="connsiteY14" fmla="*/ 152400 h 276225"/>
              <a:gd name="connsiteX15" fmla="*/ 1085850 w 1695450"/>
              <a:gd name="connsiteY15" fmla="*/ 57150 h 276225"/>
              <a:gd name="connsiteX16" fmla="*/ 1123950 w 1695450"/>
              <a:gd name="connsiteY16" fmla="*/ 0 h 276225"/>
              <a:gd name="connsiteX17" fmla="*/ 1314450 w 1695450"/>
              <a:gd name="connsiteY17" fmla="*/ 9525 h 276225"/>
              <a:gd name="connsiteX18" fmla="*/ 1381125 w 1695450"/>
              <a:gd name="connsiteY18" fmla="*/ 28575 h 276225"/>
              <a:gd name="connsiteX19" fmla="*/ 1504950 w 1695450"/>
              <a:gd name="connsiteY19" fmla="*/ 47625 h 276225"/>
              <a:gd name="connsiteX20" fmla="*/ 1533525 w 1695450"/>
              <a:gd name="connsiteY20" fmla="*/ 57150 h 276225"/>
              <a:gd name="connsiteX21" fmla="*/ 1609725 w 1695450"/>
              <a:gd name="connsiteY21" fmla="*/ 66675 h 276225"/>
              <a:gd name="connsiteX22" fmla="*/ 1628775 w 1695450"/>
              <a:gd name="connsiteY22" fmla="*/ 133350 h 276225"/>
              <a:gd name="connsiteX23" fmla="*/ 1666875 w 1695450"/>
              <a:gd name="connsiteY23" fmla="*/ 180975 h 276225"/>
              <a:gd name="connsiteX24" fmla="*/ 1695450 w 1695450"/>
              <a:gd name="connsiteY24" fmla="*/ 18097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5450" h="276225">
                <a:moveTo>
                  <a:pt x="0" y="276225"/>
                </a:moveTo>
                <a:cubicBezTo>
                  <a:pt x="47625" y="273050"/>
                  <a:pt x="96281" y="277054"/>
                  <a:pt x="142875" y="266700"/>
                </a:cubicBezTo>
                <a:cubicBezTo>
                  <a:pt x="156025" y="263778"/>
                  <a:pt x="164218" y="249489"/>
                  <a:pt x="171450" y="238125"/>
                </a:cubicBezTo>
                <a:cubicBezTo>
                  <a:pt x="293578" y="46209"/>
                  <a:pt x="172449" y="226603"/>
                  <a:pt x="219075" y="133350"/>
                </a:cubicBezTo>
                <a:cubicBezTo>
                  <a:pt x="224195" y="123111"/>
                  <a:pt x="229186" y="111926"/>
                  <a:pt x="238125" y="104775"/>
                </a:cubicBezTo>
                <a:cubicBezTo>
                  <a:pt x="245965" y="98503"/>
                  <a:pt x="256689" y="96020"/>
                  <a:pt x="266700" y="95250"/>
                </a:cubicBezTo>
                <a:cubicBezTo>
                  <a:pt x="339579" y="89644"/>
                  <a:pt x="412750" y="88900"/>
                  <a:pt x="485775" y="85725"/>
                </a:cubicBezTo>
                <a:cubicBezTo>
                  <a:pt x="554896" y="90333"/>
                  <a:pt x="622602" y="56898"/>
                  <a:pt x="647700" y="123825"/>
                </a:cubicBezTo>
                <a:cubicBezTo>
                  <a:pt x="653384" y="138984"/>
                  <a:pt x="645777" y="160002"/>
                  <a:pt x="657225" y="171450"/>
                </a:cubicBezTo>
                <a:cubicBezTo>
                  <a:pt x="670252" y="184477"/>
                  <a:pt x="731755" y="192255"/>
                  <a:pt x="752475" y="200025"/>
                </a:cubicBezTo>
                <a:cubicBezTo>
                  <a:pt x="765770" y="205011"/>
                  <a:pt x="777524" y="213482"/>
                  <a:pt x="790575" y="219075"/>
                </a:cubicBezTo>
                <a:cubicBezTo>
                  <a:pt x="802821" y="224323"/>
                  <a:pt x="846893" y="237139"/>
                  <a:pt x="857250" y="238125"/>
                </a:cubicBezTo>
                <a:cubicBezTo>
                  <a:pt x="911075" y="243251"/>
                  <a:pt x="965200" y="244475"/>
                  <a:pt x="1019175" y="247650"/>
                </a:cubicBezTo>
                <a:cubicBezTo>
                  <a:pt x="1038307" y="218952"/>
                  <a:pt x="1042773" y="214812"/>
                  <a:pt x="1057275" y="180975"/>
                </a:cubicBezTo>
                <a:cubicBezTo>
                  <a:pt x="1061230" y="171747"/>
                  <a:pt x="1063625" y="161925"/>
                  <a:pt x="1066800" y="152400"/>
                </a:cubicBezTo>
                <a:cubicBezTo>
                  <a:pt x="1069166" y="135835"/>
                  <a:pt x="1073062" y="80169"/>
                  <a:pt x="1085850" y="57150"/>
                </a:cubicBezTo>
                <a:cubicBezTo>
                  <a:pt x="1096969" y="37136"/>
                  <a:pt x="1123950" y="0"/>
                  <a:pt x="1123950" y="0"/>
                </a:cubicBezTo>
                <a:cubicBezTo>
                  <a:pt x="1187450" y="3175"/>
                  <a:pt x="1251090" y="4245"/>
                  <a:pt x="1314450" y="9525"/>
                </a:cubicBezTo>
                <a:cubicBezTo>
                  <a:pt x="1355032" y="12907"/>
                  <a:pt x="1345698" y="21490"/>
                  <a:pt x="1381125" y="28575"/>
                </a:cubicBezTo>
                <a:cubicBezTo>
                  <a:pt x="1457084" y="43767"/>
                  <a:pt x="1434115" y="31884"/>
                  <a:pt x="1504950" y="47625"/>
                </a:cubicBezTo>
                <a:cubicBezTo>
                  <a:pt x="1514751" y="49803"/>
                  <a:pt x="1523647" y="55354"/>
                  <a:pt x="1533525" y="57150"/>
                </a:cubicBezTo>
                <a:cubicBezTo>
                  <a:pt x="1558710" y="61729"/>
                  <a:pt x="1584325" y="63500"/>
                  <a:pt x="1609725" y="66675"/>
                </a:cubicBezTo>
                <a:cubicBezTo>
                  <a:pt x="1632563" y="135188"/>
                  <a:pt x="1604855" y="49629"/>
                  <a:pt x="1628775" y="133350"/>
                </a:cubicBezTo>
                <a:cubicBezTo>
                  <a:pt x="1636435" y="160161"/>
                  <a:pt x="1636200" y="170750"/>
                  <a:pt x="1666875" y="180975"/>
                </a:cubicBezTo>
                <a:cubicBezTo>
                  <a:pt x="1675911" y="183987"/>
                  <a:pt x="1685925" y="180975"/>
                  <a:pt x="1695450" y="1809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B4AC40C-7491-40E2-B667-55AD6636B63D}"/>
              </a:ext>
            </a:extLst>
          </p:cNvPr>
          <p:cNvSpPr/>
          <p:nvPr/>
        </p:nvSpPr>
        <p:spPr>
          <a:xfrm>
            <a:off x="5924550" y="2440153"/>
            <a:ext cx="1638300" cy="382550"/>
          </a:xfrm>
          <a:custGeom>
            <a:avLst/>
            <a:gdLst>
              <a:gd name="connsiteX0" fmla="*/ 0 w 1638300"/>
              <a:gd name="connsiteY0" fmla="*/ 20600 h 382550"/>
              <a:gd name="connsiteX1" fmla="*/ 123825 w 1638300"/>
              <a:gd name="connsiteY1" fmla="*/ 30125 h 382550"/>
              <a:gd name="connsiteX2" fmla="*/ 152400 w 1638300"/>
              <a:gd name="connsiteY2" fmla="*/ 39650 h 382550"/>
              <a:gd name="connsiteX3" fmla="*/ 228600 w 1638300"/>
              <a:gd name="connsiteY3" fmla="*/ 58700 h 382550"/>
              <a:gd name="connsiteX4" fmla="*/ 257175 w 1638300"/>
              <a:gd name="connsiteY4" fmla="*/ 68225 h 382550"/>
              <a:gd name="connsiteX5" fmla="*/ 542925 w 1638300"/>
              <a:gd name="connsiteY5" fmla="*/ 77750 h 382550"/>
              <a:gd name="connsiteX6" fmla="*/ 590550 w 1638300"/>
              <a:gd name="connsiteY6" fmla="*/ 125375 h 382550"/>
              <a:gd name="connsiteX7" fmla="*/ 609600 w 1638300"/>
              <a:gd name="connsiteY7" fmla="*/ 153950 h 382550"/>
              <a:gd name="connsiteX8" fmla="*/ 638175 w 1638300"/>
              <a:gd name="connsiteY8" fmla="*/ 182525 h 382550"/>
              <a:gd name="connsiteX9" fmla="*/ 647700 w 1638300"/>
              <a:gd name="connsiteY9" fmla="*/ 211100 h 382550"/>
              <a:gd name="connsiteX10" fmla="*/ 704850 w 1638300"/>
              <a:gd name="connsiteY10" fmla="*/ 239675 h 382550"/>
              <a:gd name="connsiteX11" fmla="*/ 762000 w 1638300"/>
              <a:gd name="connsiteY11" fmla="*/ 277775 h 382550"/>
              <a:gd name="connsiteX12" fmla="*/ 790575 w 1638300"/>
              <a:gd name="connsiteY12" fmla="*/ 296825 h 382550"/>
              <a:gd name="connsiteX13" fmla="*/ 904875 w 1638300"/>
              <a:gd name="connsiteY13" fmla="*/ 325400 h 382550"/>
              <a:gd name="connsiteX14" fmla="*/ 981075 w 1638300"/>
              <a:gd name="connsiteY14" fmla="*/ 363500 h 382550"/>
              <a:gd name="connsiteX15" fmla="*/ 1047750 w 1638300"/>
              <a:gd name="connsiteY15" fmla="*/ 382550 h 382550"/>
              <a:gd name="connsiteX16" fmla="*/ 1181100 w 1638300"/>
              <a:gd name="connsiteY16" fmla="*/ 373025 h 382550"/>
              <a:gd name="connsiteX17" fmla="*/ 1209675 w 1638300"/>
              <a:gd name="connsiteY17" fmla="*/ 353975 h 382550"/>
              <a:gd name="connsiteX18" fmla="*/ 1276350 w 1638300"/>
              <a:gd name="connsiteY18" fmla="*/ 344450 h 382550"/>
              <a:gd name="connsiteX19" fmla="*/ 1314450 w 1638300"/>
              <a:gd name="connsiteY19" fmla="*/ 287300 h 382550"/>
              <a:gd name="connsiteX20" fmla="*/ 1323975 w 1638300"/>
              <a:gd name="connsiteY20" fmla="*/ 258725 h 382550"/>
              <a:gd name="connsiteX21" fmla="*/ 1343025 w 1638300"/>
              <a:gd name="connsiteY21" fmla="*/ 220625 h 382550"/>
              <a:gd name="connsiteX22" fmla="*/ 1409700 w 1638300"/>
              <a:gd name="connsiteY22" fmla="*/ 134900 h 382550"/>
              <a:gd name="connsiteX23" fmla="*/ 1438275 w 1638300"/>
              <a:gd name="connsiteY23" fmla="*/ 115850 h 382550"/>
              <a:gd name="connsiteX24" fmla="*/ 1457325 w 1638300"/>
              <a:gd name="connsiteY24" fmla="*/ 87275 h 382550"/>
              <a:gd name="connsiteX25" fmla="*/ 1514475 w 1638300"/>
              <a:gd name="connsiteY25" fmla="*/ 58700 h 382550"/>
              <a:gd name="connsiteX26" fmla="*/ 1571625 w 1638300"/>
              <a:gd name="connsiteY26" fmla="*/ 20600 h 382550"/>
              <a:gd name="connsiteX27" fmla="*/ 1600200 w 1638300"/>
              <a:gd name="connsiteY27" fmla="*/ 1550 h 382550"/>
              <a:gd name="connsiteX28" fmla="*/ 1638300 w 1638300"/>
              <a:gd name="connsiteY28" fmla="*/ 1550 h 3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8300" h="382550">
                <a:moveTo>
                  <a:pt x="0" y="20600"/>
                </a:moveTo>
                <a:cubicBezTo>
                  <a:pt x="41275" y="23775"/>
                  <a:pt x="82748" y="24990"/>
                  <a:pt x="123825" y="30125"/>
                </a:cubicBezTo>
                <a:cubicBezTo>
                  <a:pt x="133788" y="31370"/>
                  <a:pt x="142714" y="37008"/>
                  <a:pt x="152400" y="39650"/>
                </a:cubicBezTo>
                <a:cubicBezTo>
                  <a:pt x="177659" y="46539"/>
                  <a:pt x="203762" y="50421"/>
                  <a:pt x="228600" y="58700"/>
                </a:cubicBezTo>
                <a:cubicBezTo>
                  <a:pt x="238125" y="61875"/>
                  <a:pt x="247153" y="67618"/>
                  <a:pt x="257175" y="68225"/>
                </a:cubicBezTo>
                <a:cubicBezTo>
                  <a:pt x="352303" y="73990"/>
                  <a:pt x="447675" y="74575"/>
                  <a:pt x="542925" y="77750"/>
                </a:cubicBezTo>
                <a:cubicBezTo>
                  <a:pt x="593725" y="153950"/>
                  <a:pt x="527050" y="61875"/>
                  <a:pt x="590550" y="125375"/>
                </a:cubicBezTo>
                <a:cubicBezTo>
                  <a:pt x="598645" y="133470"/>
                  <a:pt x="602271" y="145156"/>
                  <a:pt x="609600" y="153950"/>
                </a:cubicBezTo>
                <a:cubicBezTo>
                  <a:pt x="618224" y="164298"/>
                  <a:pt x="628650" y="173000"/>
                  <a:pt x="638175" y="182525"/>
                </a:cubicBezTo>
                <a:cubicBezTo>
                  <a:pt x="641350" y="192050"/>
                  <a:pt x="641428" y="203260"/>
                  <a:pt x="647700" y="211100"/>
                </a:cubicBezTo>
                <a:cubicBezTo>
                  <a:pt x="667997" y="236471"/>
                  <a:pt x="680002" y="225871"/>
                  <a:pt x="704850" y="239675"/>
                </a:cubicBezTo>
                <a:cubicBezTo>
                  <a:pt x="724864" y="250794"/>
                  <a:pt x="742950" y="265075"/>
                  <a:pt x="762000" y="277775"/>
                </a:cubicBezTo>
                <a:cubicBezTo>
                  <a:pt x="771525" y="284125"/>
                  <a:pt x="779283" y="294943"/>
                  <a:pt x="790575" y="296825"/>
                </a:cubicBezTo>
                <a:cubicBezTo>
                  <a:pt x="831239" y="303602"/>
                  <a:pt x="867139" y="306532"/>
                  <a:pt x="904875" y="325400"/>
                </a:cubicBezTo>
                <a:cubicBezTo>
                  <a:pt x="930275" y="338100"/>
                  <a:pt x="953525" y="356612"/>
                  <a:pt x="981075" y="363500"/>
                </a:cubicBezTo>
                <a:cubicBezTo>
                  <a:pt x="1028915" y="375460"/>
                  <a:pt x="1006756" y="368885"/>
                  <a:pt x="1047750" y="382550"/>
                </a:cubicBezTo>
                <a:cubicBezTo>
                  <a:pt x="1092200" y="379375"/>
                  <a:pt x="1137215" y="380769"/>
                  <a:pt x="1181100" y="373025"/>
                </a:cubicBezTo>
                <a:cubicBezTo>
                  <a:pt x="1192373" y="371036"/>
                  <a:pt x="1198710" y="357264"/>
                  <a:pt x="1209675" y="353975"/>
                </a:cubicBezTo>
                <a:cubicBezTo>
                  <a:pt x="1231179" y="347524"/>
                  <a:pt x="1254125" y="347625"/>
                  <a:pt x="1276350" y="344450"/>
                </a:cubicBezTo>
                <a:cubicBezTo>
                  <a:pt x="1298998" y="276506"/>
                  <a:pt x="1266884" y="358649"/>
                  <a:pt x="1314450" y="287300"/>
                </a:cubicBezTo>
                <a:cubicBezTo>
                  <a:pt x="1320019" y="278946"/>
                  <a:pt x="1320020" y="267953"/>
                  <a:pt x="1323975" y="258725"/>
                </a:cubicBezTo>
                <a:cubicBezTo>
                  <a:pt x="1329568" y="245674"/>
                  <a:pt x="1335720" y="232801"/>
                  <a:pt x="1343025" y="220625"/>
                </a:cubicBezTo>
                <a:cubicBezTo>
                  <a:pt x="1364266" y="185224"/>
                  <a:pt x="1379251" y="160274"/>
                  <a:pt x="1409700" y="134900"/>
                </a:cubicBezTo>
                <a:cubicBezTo>
                  <a:pt x="1418494" y="127571"/>
                  <a:pt x="1428750" y="122200"/>
                  <a:pt x="1438275" y="115850"/>
                </a:cubicBezTo>
                <a:cubicBezTo>
                  <a:pt x="1444625" y="106325"/>
                  <a:pt x="1449230" y="95370"/>
                  <a:pt x="1457325" y="87275"/>
                </a:cubicBezTo>
                <a:cubicBezTo>
                  <a:pt x="1475789" y="68811"/>
                  <a:pt x="1491234" y="66447"/>
                  <a:pt x="1514475" y="58700"/>
                </a:cubicBezTo>
                <a:cubicBezTo>
                  <a:pt x="1568644" y="4531"/>
                  <a:pt x="1516486" y="48169"/>
                  <a:pt x="1571625" y="20600"/>
                </a:cubicBezTo>
                <a:cubicBezTo>
                  <a:pt x="1581864" y="15480"/>
                  <a:pt x="1589193" y="4695"/>
                  <a:pt x="1600200" y="1550"/>
                </a:cubicBezTo>
                <a:cubicBezTo>
                  <a:pt x="1612411" y="-1939"/>
                  <a:pt x="1625600" y="1550"/>
                  <a:pt x="1638300" y="15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DDD715-E4B4-4C26-A71C-34120CDEFFD4}"/>
              </a:ext>
            </a:extLst>
          </p:cNvPr>
          <p:cNvCxnSpPr/>
          <p:nvPr/>
        </p:nvCxnSpPr>
        <p:spPr>
          <a:xfrm flipV="1">
            <a:off x="5867400" y="3099763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3B77BB-84F6-4FA2-9792-9D313235E622}"/>
              </a:ext>
            </a:extLst>
          </p:cNvPr>
          <p:cNvCxnSpPr/>
          <p:nvPr/>
        </p:nvCxnSpPr>
        <p:spPr>
          <a:xfrm>
            <a:off x="5867400" y="3823663"/>
            <a:ext cx="1876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C056E36-5D88-4186-BED0-C5E47F0D6CF8}"/>
              </a:ext>
            </a:extLst>
          </p:cNvPr>
          <p:cNvSpPr/>
          <p:nvPr/>
        </p:nvSpPr>
        <p:spPr>
          <a:xfrm>
            <a:off x="5905500" y="3375988"/>
            <a:ext cx="1695450" cy="276225"/>
          </a:xfrm>
          <a:custGeom>
            <a:avLst/>
            <a:gdLst>
              <a:gd name="connsiteX0" fmla="*/ 0 w 1695450"/>
              <a:gd name="connsiteY0" fmla="*/ 276225 h 276225"/>
              <a:gd name="connsiteX1" fmla="*/ 142875 w 1695450"/>
              <a:gd name="connsiteY1" fmla="*/ 266700 h 276225"/>
              <a:gd name="connsiteX2" fmla="*/ 171450 w 1695450"/>
              <a:gd name="connsiteY2" fmla="*/ 238125 h 276225"/>
              <a:gd name="connsiteX3" fmla="*/ 219075 w 1695450"/>
              <a:gd name="connsiteY3" fmla="*/ 133350 h 276225"/>
              <a:gd name="connsiteX4" fmla="*/ 238125 w 1695450"/>
              <a:gd name="connsiteY4" fmla="*/ 104775 h 276225"/>
              <a:gd name="connsiteX5" fmla="*/ 266700 w 1695450"/>
              <a:gd name="connsiteY5" fmla="*/ 95250 h 276225"/>
              <a:gd name="connsiteX6" fmla="*/ 485775 w 1695450"/>
              <a:gd name="connsiteY6" fmla="*/ 85725 h 276225"/>
              <a:gd name="connsiteX7" fmla="*/ 647700 w 1695450"/>
              <a:gd name="connsiteY7" fmla="*/ 123825 h 276225"/>
              <a:gd name="connsiteX8" fmla="*/ 657225 w 1695450"/>
              <a:gd name="connsiteY8" fmla="*/ 171450 h 276225"/>
              <a:gd name="connsiteX9" fmla="*/ 752475 w 1695450"/>
              <a:gd name="connsiteY9" fmla="*/ 200025 h 276225"/>
              <a:gd name="connsiteX10" fmla="*/ 790575 w 1695450"/>
              <a:gd name="connsiteY10" fmla="*/ 219075 h 276225"/>
              <a:gd name="connsiteX11" fmla="*/ 857250 w 1695450"/>
              <a:gd name="connsiteY11" fmla="*/ 238125 h 276225"/>
              <a:gd name="connsiteX12" fmla="*/ 1019175 w 1695450"/>
              <a:gd name="connsiteY12" fmla="*/ 247650 h 276225"/>
              <a:gd name="connsiteX13" fmla="*/ 1057275 w 1695450"/>
              <a:gd name="connsiteY13" fmla="*/ 180975 h 276225"/>
              <a:gd name="connsiteX14" fmla="*/ 1066800 w 1695450"/>
              <a:gd name="connsiteY14" fmla="*/ 152400 h 276225"/>
              <a:gd name="connsiteX15" fmla="*/ 1085850 w 1695450"/>
              <a:gd name="connsiteY15" fmla="*/ 57150 h 276225"/>
              <a:gd name="connsiteX16" fmla="*/ 1123950 w 1695450"/>
              <a:gd name="connsiteY16" fmla="*/ 0 h 276225"/>
              <a:gd name="connsiteX17" fmla="*/ 1314450 w 1695450"/>
              <a:gd name="connsiteY17" fmla="*/ 9525 h 276225"/>
              <a:gd name="connsiteX18" fmla="*/ 1381125 w 1695450"/>
              <a:gd name="connsiteY18" fmla="*/ 28575 h 276225"/>
              <a:gd name="connsiteX19" fmla="*/ 1504950 w 1695450"/>
              <a:gd name="connsiteY19" fmla="*/ 47625 h 276225"/>
              <a:gd name="connsiteX20" fmla="*/ 1533525 w 1695450"/>
              <a:gd name="connsiteY20" fmla="*/ 57150 h 276225"/>
              <a:gd name="connsiteX21" fmla="*/ 1609725 w 1695450"/>
              <a:gd name="connsiteY21" fmla="*/ 66675 h 276225"/>
              <a:gd name="connsiteX22" fmla="*/ 1628775 w 1695450"/>
              <a:gd name="connsiteY22" fmla="*/ 133350 h 276225"/>
              <a:gd name="connsiteX23" fmla="*/ 1666875 w 1695450"/>
              <a:gd name="connsiteY23" fmla="*/ 180975 h 276225"/>
              <a:gd name="connsiteX24" fmla="*/ 1695450 w 1695450"/>
              <a:gd name="connsiteY24" fmla="*/ 18097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5450" h="276225">
                <a:moveTo>
                  <a:pt x="0" y="276225"/>
                </a:moveTo>
                <a:cubicBezTo>
                  <a:pt x="47625" y="273050"/>
                  <a:pt x="96281" y="277054"/>
                  <a:pt x="142875" y="266700"/>
                </a:cubicBezTo>
                <a:cubicBezTo>
                  <a:pt x="156025" y="263778"/>
                  <a:pt x="164218" y="249489"/>
                  <a:pt x="171450" y="238125"/>
                </a:cubicBezTo>
                <a:cubicBezTo>
                  <a:pt x="293578" y="46209"/>
                  <a:pt x="172449" y="226603"/>
                  <a:pt x="219075" y="133350"/>
                </a:cubicBezTo>
                <a:cubicBezTo>
                  <a:pt x="224195" y="123111"/>
                  <a:pt x="229186" y="111926"/>
                  <a:pt x="238125" y="104775"/>
                </a:cubicBezTo>
                <a:cubicBezTo>
                  <a:pt x="245965" y="98503"/>
                  <a:pt x="256689" y="96020"/>
                  <a:pt x="266700" y="95250"/>
                </a:cubicBezTo>
                <a:cubicBezTo>
                  <a:pt x="339579" y="89644"/>
                  <a:pt x="412750" y="88900"/>
                  <a:pt x="485775" y="85725"/>
                </a:cubicBezTo>
                <a:cubicBezTo>
                  <a:pt x="554896" y="90333"/>
                  <a:pt x="622602" y="56898"/>
                  <a:pt x="647700" y="123825"/>
                </a:cubicBezTo>
                <a:cubicBezTo>
                  <a:pt x="653384" y="138984"/>
                  <a:pt x="645777" y="160002"/>
                  <a:pt x="657225" y="171450"/>
                </a:cubicBezTo>
                <a:cubicBezTo>
                  <a:pt x="670252" y="184477"/>
                  <a:pt x="731755" y="192255"/>
                  <a:pt x="752475" y="200025"/>
                </a:cubicBezTo>
                <a:cubicBezTo>
                  <a:pt x="765770" y="205011"/>
                  <a:pt x="777524" y="213482"/>
                  <a:pt x="790575" y="219075"/>
                </a:cubicBezTo>
                <a:cubicBezTo>
                  <a:pt x="802821" y="224323"/>
                  <a:pt x="846893" y="237139"/>
                  <a:pt x="857250" y="238125"/>
                </a:cubicBezTo>
                <a:cubicBezTo>
                  <a:pt x="911075" y="243251"/>
                  <a:pt x="965200" y="244475"/>
                  <a:pt x="1019175" y="247650"/>
                </a:cubicBezTo>
                <a:cubicBezTo>
                  <a:pt x="1038307" y="218952"/>
                  <a:pt x="1042773" y="214812"/>
                  <a:pt x="1057275" y="180975"/>
                </a:cubicBezTo>
                <a:cubicBezTo>
                  <a:pt x="1061230" y="171747"/>
                  <a:pt x="1063625" y="161925"/>
                  <a:pt x="1066800" y="152400"/>
                </a:cubicBezTo>
                <a:cubicBezTo>
                  <a:pt x="1069166" y="135835"/>
                  <a:pt x="1073062" y="80169"/>
                  <a:pt x="1085850" y="57150"/>
                </a:cubicBezTo>
                <a:cubicBezTo>
                  <a:pt x="1096969" y="37136"/>
                  <a:pt x="1123950" y="0"/>
                  <a:pt x="1123950" y="0"/>
                </a:cubicBezTo>
                <a:cubicBezTo>
                  <a:pt x="1187450" y="3175"/>
                  <a:pt x="1251090" y="4245"/>
                  <a:pt x="1314450" y="9525"/>
                </a:cubicBezTo>
                <a:cubicBezTo>
                  <a:pt x="1355032" y="12907"/>
                  <a:pt x="1345698" y="21490"/>
                  <a:pt x="1381125" y="28575"/>
                </a:cubicBezTo>
                <a:cubicBezTo>
                  <a:pt x="1457084" y="43767"/>
                  <a:pt x="1434115" y="31884"/>
                  <a:pt x="1504950" y="47625"/>
                </a:cubicBezTo>
                <a:cubicBezTo>
                  <a:pt x="1514751" y="49803"/>
                  <a:pt x="1523647" y="55354"/>
                  <a:pt x="1533525" y="57150"/>
                </a:cubicBezTo>
                <a:cubicBezTo>
                  <a:pt x="1558710" y="61729"/>
                  <a:pt x="1584325" y="63500"/>
                  <a:pt x="1609725" y="66675"/>
                </a:cubicBezTo>
                <a:cubicBezTo>
                  <a:pt x="1632563" y="135188"/>
                  <a:pt x="1604855" y="49629"/>
                  <a:pt x="1628775" y="133350"/>
                </a:cubicBezTo>
                <a:cubicBezTo>
                  <a:pt x="1636435" y="160161"/>
                  <a:pt x="1636200" y="170750"/>
                  <a:pt x="1666875" y="180975"/>
                </a:cubicBezTo>
                <a:cubicBezTo>
                  <a:pt x="1675911" y="183987"/>
                  <a:pt x="1685925" y="180975"/>
                  <a:pt x="1695450" y="1809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4C2B47C-FE03-46A3-93B8-7C0776D3EE10}"/>
              </a:ext>
            </a:extLst>
          </p:cNvPr>
          <p:cNvSpPr/>
          <p:nvPr/>
        </p:nvSpPr>
        <p:spPr>
          <a:xfrm>
            <a:off x="5924550" y="3326813"/>
            <a:ext cx="1638300" cy="382550"/>
          </a:xfrm>
          <a:custGeom>
            <a:avLst/>
            <a:gdLst>
              <a:gd name="connsiteX0" fmla="*/ 0 w 1638300"/>
              <a:gd name="connsiteY0" fmla="*/ 20600 h 382550"/>
              <a:gd name="connsiteX1" fmla="*/ 123825 w 1638300"/>
              <a:gd name="connsiteY1" fmla="*/ 30125 h 382550"/>
              <a:gd name="connsiteX2" fmla="*/ 152400 w 1638300"/>
              <a:gd name="connsiteY2" fmla="*/ 39650 h 382550"/>
              <a:gd name="connsiteX3" fmla="*/ 228600 w 1638300"/>
              <a:gd name="connsiteY3" fmla="*/ 58700 h 382550"/>
              <a:gd name="connsiteX4" fmla="*/ 257175 w 1638300"/>
              <a:gd name="connsiteY4" fmla="*/ 68225 h 382550"/>
              <a:gd name="connsiteX5" fmla="*/ 542925 w 1638300"/>
              <a:gd name="connsiteY5" fmla="*/ 77750 h 382550"/>
              <a:gd name="connsiteX6" fmla="*/ 590550 w 1638300"/>
              <a:gd name="connsiteY6" fmla="*/ 125375 h 382550"/>
              <a:gd name="connsiteX7" fmla="*/ 609600 w 1638300"/>
              <a:gd name="connsiteY7" fmla="*/ 153950 h 382550"/>
              <a:gd name="connsiteX8" fmla="*/ 638175 w 1638300"/>
              <a:gd name="connsiteY8" fmla="*/ 182525 h 382550"/>
              <a:gd name="connsiteX9" fmla="*/ 647700 w 1638300"/>
              <a:gd name="connsiteY9" fmla="*/ 211100 h 382550"/>
              <a:gd name="connsiteX10" fmla="*/ 704850 w 1638300"/>
              <a:gd name="connsiteY10" fmla="*/ 239675 h 382550"/>
              <a:gd name="connsiteX11" fmla="*/ 762000 w 1638300"/>
              <a:gd name="connsiteY11" fmla="*/ 277775 h 382550"/>
              <a:gd name="connsiteX12" fmla="*/ 790575 w 1638300"/>
              <a:gd name="connsiteY12" fmla="*/ 296825 h 382550"/>
              <a:gd name="connsiteX13" fmla="*/ 904875 w 1638300"/>
              <a:gd name="connsiteY13" fmla="*/ 325400 h 382550"/>
              <a:gd name="connsiteX14" fmla="*/ 981075 w 1638300"/>
              <a:gd name="connsiteY14" fmla="*/ 363500 h 382550"/>
              <a:gd name="connsiteX15" fmla="*/ 1047750 w 1638300"/>
              <a:gd name="connsiteY15" fmla="*/ 382550 h 382550"/>
              <a:gd name="connsiteX16" fmla="*/ 1181100 w 1638300"/>
              <a:gd name="connsiteY16" fmla="*/ 373025 h 382550"/>
              <a:gd name="connsiteX17" fmla="*/ 1209675 w 1638300"/>
              <a:gd name="connsiteY17" fmla="*/ 353975 h 382550"/>
              <a:gd name="connsiteX18" fmla="*/ 1276350 w 1638300"/>
              <a:gd name="connsiteY18" fmla="*/ 344450 h 382550"/>
              <a:gd name="connsiteX19" fmla="*/ 1314450 w 1638300"/>
              <a:gd name="connsiteY19" fmla="*/ 287300 h 382550"/>
              <a:gd name="connsiteX20" fmla="*/ 1323975 w 1638300"/>
              <a:gd name="connsiteY20" fmla="*/ 258725 h 382550"/>
              <a:gd name="connsiteX21" fmla="*/ 1343025 w 1638300"/>
              <a:gd name="connsiteY21" fmla="*/ 220625 h 382550"/>
              <a:gd name="connsiteX22" fmla="*/ 1409700 w 1638300"/>
              <a:gd name="connsiteY22" fmla="*/ 134900 h 382550"/>
              <a:gd name="connsiteX23" fmla="*/ 1438275 w 1638300"/>
              <a:gd name="connsiteY23" fmla="*/ 115850 h 382550"/>
              <a:gd name="connsiteX24" fmla="*/ 1457325 w 1638300"/>
              <a:gd name="connsiteY24" fmla="*/ 87275 h 382550"/>
              <a:gd name="connsiteX25" fmla="*/ 1514475 w 1638300"/>
              <a:gd name="connsiteY25" fmla="*/ 58700 h 382550"/>
              <a:gd name="connsiteX26" fmla="*/ 1571625 w 1638300"/>
              <a:gd name="connsiteY26" fmla="*/ 20600 h 382550"/>
              <a:gd name="connsiteX27" fmla="*/ 1600200 w 1638300"/>
              <a:gd name="connsiteY27" fmla="*/ 1550 h 382550"/>
              <a:gd name="connsiteX28" fmla="*/ 1638300 w 1638300"/>
              <a:gd name="connsiteY28" fmla="*/ 1550 h 3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8300" h="382550">
                <a:moveTo>
                  <a:pt x="0" y="20600"/>
                </a:moveTo>
                <a:cubicBezTo>
                  <a:pt x="41275" y="23775"/>
                  <a:pt x="82748" y="24990"/>
                  <a:pt x="123825" y="30125"/>
                </a:cubicBezTo>
                <a:cubicBezTo>
                  <a:pt x="133788" y="31370"/>
                  <a:pt x="142714" y="37008"/>
                  <a:pt x="152400" y="39650"/>
                </a:cubicBezTo>
                <a:cubicBezTo>
                  <a:pt x="177659" y="46539"/>
                  <a:pt x="203762" y="50421"/>
                  <a:pt x="228600" y="58700"/>
                </a:cubicBezTo>
                <a:cubicBezTo>
                  <a:pt x="238125" y="61875"/>
                  <a:pt x="247153" y="67618"/>
                  <a:pt x="257175" y="68225"/>
                </a:cubicBezTo>
                <a:cubicBezTo>
                  <a:pt x="352303" y="73990"/>
                  <a:pt x="447675" y="74575"/>
                  <a:pt x="542925" y="77750"/>
                </a:cubicBezTo>
                <a:cubicBezTo>
                  <a:pt x="593725" y="153950"/>
                  <a:pt x="527050" y="61875"/>
                  <a:pt x="590550" y="125375"/>
                </a:cubicBezTo>
                <a:cubicBezTo>
                  <a:pt x="598645" y="133470"/>
                  <a:pt x="602271" y="145156"/>
                  <a:pt x="609600" y="153950"/>
                </a:cubicBezTo>
                <a:cubicBezTo>
                  <a:pt x="618224" y="164298"/>
                  <a:pt x="628650" y="173000"/>
                  <a:pt x="638175" y="182525"/>
                </a:cubicBezTo>
                <a:cubicBezTo>
                  <a:pt x="641350" y="192050"/>
                  <a:pt x="641428" y="203260"/>
                  <a:pt x="647700" y="211100"/>
                </a:cubicBezTo>
                <a:cubicBezTo>
                  <a:pt x="667997" y="236471"/>
                  <a:pt x="680002" y="225871"/>
                  <a:pt x="704850" y="239675"/>
                </a:cubicBezTo>
                <a:cubicBezTo>
                  <a:pt x="724864" y="250794"/>
                  <a:pt x="742950" y="265075"/>
                  <a:pt x="762000" y="277775"/>
                </a:cubicBezTo>
                <a:cubicBezTo>
                  <a:pt x="771525" y="284125"/>
                  <a:pt x="779283" y="294943"/>
                  <a:pt x="790575" y="296825"/>
                </a:cubicBezTo>
                <a:cubicBezTo>
                  <a:pt x="831239" y="303602"/>
                  <a:pt x="867139" y="306532"/>
                  <a:pt x="904875" y="325400"/>
                </a:cubicBezTo>
                <a:cubicBezTo>
                  <a:pt x="930275" y="338100"/>
                  <a:pt x="953525" y="356612"/>
                  <a:pt x="981075" y="363500"/>
                </a:cubicBezTo>
                <a:cubicBezTo>
                  <a:pt x="1028915" y="375460"/>
                  <a:pt x="1006756" y="368885"/>
                  <a:pt x="1047750" y="382550"/>
                </a:cubicBezTo>
                <a:cubicBezTo>
                  <a:pt x="1092200" y="379375"/>
                  <a:pt x="1137215" y="380769"/>
                  <a:pt x="1181100" y="373025"/>
                </a:cubicBezTo>
                <a:cubicBezTo>
                  <a:pt x="1192373" y="371036"/>
                  <a:pt x="1198710" y="357264"/>
                  <a:pt x="1209675" y="353975"/>
                </a:cubicBezTo>
                <a:cubicBezTo>
                  <a:pt x="1231179" y="347524"/>
                  <a:pt x="1254125" y="347625"/>
                  <a:pt x="1276350" y="344450"/>
                </a:cubicBezTo>
                <a:cubicBezTo>
                  <a:pt x="1298998" y="276506"/>
                  <a:pt x="1266884" y="358649"/>
                  <a:pt x="1314450" y="287300"/>
                </a:cubicBezTo>
                <a:cubicBezTo>
                  <a:pt x="1320019" y="278946"/>
                  <a:pt x="1320020" y="267953"/>
                  <a:pt x="1323975" y="258725"/>
                </a:cubicBezTo>
                <a:cubicBezTo>
                  <a:pt x="1329568" y="245674"/>
                  <a:pt x="1335720" y="232801"/>
                  <a:pt x="1343025" y="220625"/>
                </a:cubicBezTo>
                <a:cubicBezTo>
                  <a:pt x="1364266" y="185224"/>
                  <a:pt x="1379251" y="160274"/>
                  <a:pt x="1409700" y="134900"/>
                </a:cubicBezTo>
                <a:cubicBezTo>
                  <a:pt x="1418494" y="127571"/>
                  <a:pt x="1428750" y="122200"/>
                  <a:pt x="1438275" y="115850"/>
                </a:cubicBezTo>
                <a:cubicBezTo>
                  <a:pt x="1444625" y="106325"/>
                  <a:pt x="1449230" y="95370"/>
                  <a:pt x="1457325" y="87275"/>
                </a:cubicBezTo>
                <a:cubicBezTo>
                  <a:pt x="1475789" y="68811"/>
                  <a:pt x="1491234" y="66447"/>
                  <a:pt x="1514475" y="58700"/>
                </a:cubicBezTo>
                <a:cubicBezTo>
                  <a:pt x="1568644" y="4531"/>
                  <a:pt x="1516486" y="48169"/>
                  <a:pt x="1571625" y="20600"/>
                </a:cubicBezTo>
                <a:cubicBezTo>
                  <a:pt x="1581864" y="15480"/>
                  <a:pt x="1589193" y="4695"/>
                  <a:pt x="1600200" y="1550"/>
                </a:cubicBezTo>
                <a:cubicBezTo>
                  <a:pt x="1612411" y="-1939"/>
                  <a:pt x="1625600" y="1550"/>
                  <a:pt x="1638300" y="15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9BDC403-3B44-4FFE-A762-13B57060D097}"/>
              </a:ext>
            </a:extLst>
          </p:cNvPr>
          <p:cNvCxnSpPr/>
          <p:nvPr/>
        </p:nvCxnSpPr>
        <p:spPr>
          <a:xfrm flipV="1">
            <a:off x="5867400" y="4177366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69EFFC4-B87F-4BA3-9390-A33E046E9AB2}"/>
              </a:ext>
            </a:extLst>
          </p:cNvPr>
          <p:cNvCxnSpPr/>
          <p:nvPr/>
        </p:nvCxnSpPr>
        <p:spPr>
          <a:xfrm>
            <a:off x="5867400" y="4901266"/>
            <a:ext cx="1876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30AC559-018B-4FED-BD20-BB8E61820DC8}"/>
              </a:ext>
            </a:extLst>
          </p:cNvPr>
          <p:cNvSpPr/>
          <p:nvPr/>
        </p:nvSpPr>
        <p:spPr>
          <a:xfrm>
            <a:off x="5905500" y="4453591"/>
            <a:ext cx="1695450" cy="276225"/>
          </a:xfrm>
          <a:custGeom>
            <a:avLst/>
            <a:gdLst>
              <a:gd name="connsiteX0" fmla="*/ 0 w 1695450"/>
              <a:gd name="connsiteY0" fmla="*/ 276225 h 276225"/>
              <a:gd name="connsiteX1" fmla="*/ 142875 w 1695450"/>
              <a:gd name="connsiteY1" fmla="*/ 266700 h 276225"/>
              <a:gd name="connsiteX2" fmla="*/ 171450 w 1695450"/>
              <a:gd name="connsiteY2" fmla="*/ 238125 h 276225"/>
              <a:gd name="connsiteX3" fmla="*/ 219075 w 1695450"/>
              <a:gd name="connsiteY3" fmla="*/ 133350 h 276225"/>
              <a:gd name="connsiteX4" fmla="*/ 238125 w 1695450"/>
              <a:gd name="connsiteY4" fmla="*/ 104775 h 276225"/>
              <a:gd name="connsiteX5" fmla="*/ 266700 w 1695450"/>
              <a:gd name="connsiteY5" fmla="*/ 95250 h 276225"/>
              <a:gd name="connsiteX6" fmla="*/ 485775 w 1695450"/>
              <a:gd name="connsiteY6" fmla="*/ 85725 h 276225"/>
              <a:gd name="connsiteX7" fmla="*/ 647700 w 1695450"/>
              <a:gd name="connsiteY7" fmla="*/ 123825 h 276225"/>
              <a:gd name="connsiteX8" fmla="*/ 657225 w 1695450"/>
              <a:gd name="connsiteY8" fmla="*/ 171450 h 276225"/>
              <a:gd name="connsiteX9" fmla="*/ 752475 w 1695450"/>
              <a:gd name="connsiteY9" fmla="*/ 200025 h 276225"/>
              <a:gd name="connsiteX10" fmla="*/ 790575 w 1695450"/>
              <a:gd name="connsiteY10" fmla="*/ 219075 h 276225"/>
              <a:gd name="connsiteX11" fmla="*/ 857250 w 1695450"/>
              <a:gd name="connsiteY11" fmla="*/ 238125 h 276225"/>
              <a:gd name="connsiteX12" fmla="*/ 1019175 w 1695450"/>
              <a:gd name="connsiteY12" fmla="*/ 247650 h 276225"/>
              <a:gd name="connsiteX13" fmla="*/ 1057275 w 1695450"/>
              <a:gd name="connsiteY13" fmla="*/ 180975 h 276225"/>
              <a:gd name="connsiteX14" fmla="*/ 1066800 w 1695450"/>
              <a:gd name="connsiteY14" fmla="*/ 152400 h 276225"/>
              <a:gd name="connsiteX15" fmla="*/ 1085850 w 1695450"/>
              <a:gd name="connsiteY15" fmla="*/ 57150 h 276225"/>
              <a:gd name="connsiteX16" fmla="*/ 1123950 w 1695450"/>
              <a:gd name="connsiteY16" fmla="*/ 0 h 276225"/>
              <a:gd name="connsiteX17" fmla="*/ 1314450 w 1695450"/>
              <a:gd name="connsiteY17" fmla="*/ 9525 h 276225"/>
              <a:gd name="connsiteX18" fmla="*/ 1381125 w 1695450"/>
              <a:gd name="connsiteY18" fmla="*/ 28575 h 276225"/>
              <a:gd name="connsiteX19" fmla="*/ 1504950 w 1695450"/>
              <a:gd name="connsiteY19" fmla="*/ 47625 h 276225"/>
              <a:gd name="connsiteX20" fmla="*/ 1533525 w 1695450"/>
              <a:gd name="connsiteY20" fmla="*/ 57150 h 276225"/>
              <a:gd name="connsiteX21" fmla="*/ 1609725 w 1695450"/>
              <a:gd name="connsiteY21" fmla="*/ 66675 h 276225"/>
              <a:gd name="connsiteX22" fmla="*/ 1628775 w 1695450"/>
              <a:gd name="connsiteY22" fmla="*/ 133350 h 276225"/>
              <a:gd name="connsiteX23" fmla="*/ 1666875 w 1695450"/>
              <a:gd name="connsiteY23" fmla="*/ 180975 h 276225"/>
              <a:gd name="connsiteX24" fmla="*/ 1695450 w 1695450"/>
              <a:gd name="connsiteY24" fmla="*/ 18097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5450" h="276225">
                <a:moveTo>
                  <a:pt x="0" y="276225"/>
                </a:moveTo>
                <a:cubicBezTo>
                  <a:pt x="47625" y="273050"/>
                  <a:pt x="96281" y="277054"/>
                  <a:pt x="142875" y="266700"/>
                </a:cubicBezTo>
                <a:cubicBezTo>
                  <a:pt x="156025" y="263778"/>
                  <a:pt x="164218" y="249489"/>
                  <a:pt x="171450" y="238125"/>
                </a:cubicBezTo>
                <a:cubicBezTo>
                  <a:pt x="293578" y="46209"/>
                  <a:pt x="172449" y="226603"/>
                  <a:pt x="219075" y="133350"/>
                </a:cubicBezTo>
                <a:cubicBezTo>
                  <a:pt x="224195" y="123111"/>
                  <a:pt x="229186" y="111926"/>
                  <a:pt x="238125" y="104775"/>
                </a:cubicBezTo>
                <a:cubicBezTo>
                  <a:pt x="245965" y="98503"/>
                  <a:pt x="256689" y="96020"/>
                  <a:pt x="266700" y="95250"/>
                </a:cubicBezTo>
                <a:cubicBezTo>
                  <a:pt x="339579" y="89644"/>
                  <a:pt x="412750" y="88900"/>
                  <a:pt x="485775" y="85725"/>
                </a:cubicBezTo>
                <a:cubicBezTo>
                  <a:pt x="554896" y="90333"/>
                  <a:pt x="622602" y="56898"/>
                  <a:pt x="647700" y="123825"/>
                </a:cubicBezTo>
                <a:cubicBezTo>
                  <a:pt x="653384" y="138984"/>
                  <a:pt x="645777" y="160002"/>
                  <a:pt x="657225" y="171450"/>
                </a:cubicBezTo>
                <a:cubicBezTo>
                  <a:pt x="670252" y="184477"/>
                  <a:pt x="731755" y="192255"/>
                  <a:pt x="752475" y="200025"/>
                </a:cubicBezTo>
                <a:cubicBezTo>
                  <a:pt x="765770" y="205011"/>
                  <a:pt x="777524" y="213482"/>
                  <a:pt x="790575" y="219075"/>
                </a:cubicBezTo>
                <a:cubicBezTo>
                  <a:pt x="802821" y="224323"/>
                  <a:pt x="846893" y="237139"/>
                  <a:pt x="857250" y="238125"/>
                </a:cubicBezTo>
                <a:cubicBezTo>
                  <a:pt x="911075" y="243251"/>
                  <a:pt x="965200" y="244475"/>
                  <a:pt x="1019175" y="247650"/>
                </a:cubicBezTo>
                <a:cubicBezTo>
                  <a:pt x="1038307" y="218952"/>
                  <a:pt x="1042773" y="214812"/>
                  <a:pt x="1057275" y="180975"/>
                </a:cubicBezTo>
                <a:cubicBezTo>
                  <a:pt x="1061230" y="171747"/>
                  <a:pt x="1063625" y="161925"/>
                  <a:pt x="1066800" y="152400"/>
                </a:cubicBezTo>
                <a:cubicBezTo>
                  <a:pt x="1069166" y="135835"/>
                  <a:pt x="1073062" y="80169"/>
                  <a:pt x="1085850" y="57150"/>
                </a:cubicBezTo>
                <a:cubicBezTo>
                  <a:pt x="1096969" y="37136"/>
                  <a:pt x="1123950" y="0"/>
                  <a:pt x="1123950" y="0"/>
                </a:cubicBezTo>
                <a:cubicBezTo>
                  <a:pt x="1187450" y="3175"/>
                  <a:pt x="1251090" y="4245"/>
                  <a:pt x="1314450" y="9525"/>
                </a:cubicBezTo>
                <a:cubicBezTo>
                  <a:pt x="1355032" y="12907"/>
                  <a:pt x="1345698" y="21490"/>
                  <a:pt x="1381125" y="28575"/>
                </a:cubicBezTo>
                <a:cubicBezTo>
                  <a:pt x="1457084" y="43767"/>
                  <a:pt x="1434115" y="31884"/>
                  <a:pt x="1504950" y="47625"/>
                </a:cubicBezTo>
                <a:cubicBezTo>
                  <a:pt x="1514751" y="49803"/>
                  <a:pt x="1523647" y="55354"/>
                  <a:pt x="1533525" y="57150"/>
                </a:cubicBezTo>
                <a:cubicBezTo>
                  <a:pt x="1558710" y="61729"/>
                  <a:pt x="1584325" y="63500"/>
                  <a:pt x="1609725" y="66675"/>
                </a:cubicBezTo>
                <a:cubicBezTo>
                  <a:pt x="1632563" y="135188"/>
                  <a:pt x="1604855" y="49629"/>
                  <a:pt x="1628775" y="133350"/>
                </a:cubicBezTo>
                <a:cubicBezTo>
                  <a:pt x="1636435" y="160161"/>
                  <a:pt x="1636200" y="170750"/>
                  <a:pt x="1666875" y="180975"/>
                </a:cubicBezTo>
                <a:cubicBezTo>
                  <a:pt x="1675911" y="183987"/>
                  <a:pt x="1685925" y="180975"/>
                  <a:pt x="1695450" y="1809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593E55C-FADA-45CE-922B-B5D8A9BF4011}"/>
              </a:ext>
            </a:extLst>
          </p:cNvPr>
          <p:cNvSpPr/>
          <p:nvPr/>
        </p:nvSpPr>
        <p:spPr>
          <a:xfrm>
            <a:off x="5924550" y="4404416"/>
            <a:ext cx="1638300" cy="382550"/>
          </a:xfrm>
          <a:custGeom>
            <a:avLst/>
            <a:gdLst>
              <a:gd name="connsiteX0" fmla="*/ 0 w 1638300"/>
              <a:gd name="connsiteY0" fmla="*/ 20600 h 382550"/>
              <a:gd name="connsiteX1" fmla="*/ 123825 w 1638300"/>
              <a:gd name="connsiteY1" fmla="*/ 30125 h 382550"/>
              <a:gd name="connsiteX2" fmla="*/ 152400 w 1638300"/>
              <a:gd name="connsiteY2" fmla="*/ 39650 h 382550"/>
              <a:gd name="connsiteX3" fmla="*/ 228600 w 1638300"/>
              <a:gd name="connsiteY3" fmla="*/ 58700 h 382550"/>
              <a:gd name="connsiteX4" fmla="*/ 257175 w 1638300"/>
              <a:gd name="connsiteY4" fmla="*/ 68225 h 382550"/>
              <a:gd name="connsiteX5" fmla="*/ 542925 w 1638300"/>
              <a:gd name="connsiteY5" fmla="*/ 77750 h 382550"/>
              <a:gd name="connsiteX6" fmla="*/ 590550 w 1638300"/>
              <a:gd name="connsiteY6" fmla="*/ 125375 h 382550"/>
              <a:gd name="connsiteX7" fmla="*/ 609600 w 1638300"/>
              <a:gd name="connsiteY7" fmla="*/ 153950 h 382550"/>
              <a:gd name="connsiteX8" fmla="*/ 638175 w 1638300"/>
              <a:gd name="connsiteY8" fmla="*/ 182525 h 382550"/>
              <a:gd name="connsiteX9" fmla="*/ 647700 w 1638300"/>
              <a:gd name="connsiteY9" fmla="*/ 211100 h 382550"/>
              <a:gd name="connsiteX10" fmla="*/ 704850 w 1638300"/>
              <a:gd name="connsiteY10" fmla="*/ 239675 h 382550"/>
              <a:gd name="connsiteX11" fmla="*/ 762000 w 1638300"/>
              <a:gd name="connsiteY11" fmla="*/ 277775 h 382550"/>
              <a:gd name="connsiteX12" fmla="*/ 790575 w 1638300"/>
              <a:gd name="connsiteY12" fmla="*/ 296825 h 382550"/>
              <a:gd name="connsiteX13" fmla="*/ 904875 w 1638300"/>
              <a:gd name="connsiteY13" fmla="*/ 325400 h 382550"/>
              <a:gd name="connsiteX14" fmla="*/ 981075 w 1638300"/>
              <a:gd name="connsiteY14" fmla="*/ 363500 h 382550"/>
              <a:gd name="connsiteX15" fmla="*/ 1047750 w 1638300"/>
              <a:gd name="connsiteY15" fmla="*/ 382550 h 382550"/>
              <a:gd name="connsiteX16" fmla="*/ 1181100 w 1638300"/>
              <a:gd name="connsiteY16" fmla="*/ 373025 h 382550"/>
              <a:gd name="connsiteX17" fmla="*/ 1209675 w 1638300"/>
              <a:gd name="connsiteY17" fmla="*/ 353975 h 382550"/>
              <a:gd name="connsiteX18" fmla="*/ 1276350 w 1638300"/>
              <a:gd name="connsiteY18" fmla="*/ 344450 h 382550"/>
              <a:gd name="connsiteX19" fmla="*/ 1314450 w 1638300"/>
              <a:gd name="connsiteY19" fmla="*/ 287300 h 382550"/>
              <a:gd name="connsiteX20" fmla="*/ 1323975 w 1638300"/>
              <a:gd name="connsiteY20" fmla="*/ 258725 h 382550"/>
              <a:gd name="connsiteX21" fmla="*/ 1343025 w 1638300"/>
              <a:gd name="connsiteY21" fmla="*/ 220625 h 382550"/>
              <a:gd name="connsiteX22" fmla="*/ 1409700 w 1638300"/>
              <a:gd name="connsiteY22" fmla="*/ 134900 h 382550"/>
              <a:gd name="connsiteX23" fmla="*/ 1438275 w 1638300"/>
              <a:gd name="connsiteY23" fmla="*/ 115850 h 382550"/>
              <a:gd name="connsiteX24" fmla="*/ 1457325 w 1638300"/>
              <a:gd name="connsiteY24" fmla="*/ 87275 h 382550"/>
              <a:gd name="connsiteX25" fmla="*/ 1514475 w 1638300"/>
              <a:gd name="connsiteY25" fmla="*/ 58700 h 382550"/>
              <a:gd name="connsiteX26" fmla="*/ 1571625 w 1638300"/>
              <a:gd name="connsiteY26" fmla="*/ 20600 h 382550"/>
              <a:gd name="connsiteX27" fmla="*/ 1600200 w 1638300"/>
              <a:gd name="connsiteY27" fmla="*/ 1550 h 382550"/>
              <a:gd name="connsiteX28" fmla="*/ 1638300 w 1638300"/>
              <a:gd name="connsiteY28" fmla="*/ 1550 h 3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8300" h="382550">
                <a:moveTo>
                  <a:pt x="0" y="20600"/>
                </a:moveTo>
                <a:cubicBezTo>
                  <a:pt x="41275" y="23775"/>
                  <a:pt x="82748" y="24990"/>
                  <a:pt x="123825" y="30125"/>
                </a:cubicBezTo>
                <a:cubicBezTo>
                  <a:pt x="133788" y="31370"/>
                  <a:pt x="142714" y="37008"/>
                  <a:pt x="152400" y="39650"/>
                </a:cubicBezTo>
                <a:cubicBezTo>
                  <a:pt x="177659" y="46539"/>
                  <a:pt x="203762" y="50421"/>
                  <a:pt x="228600" y="58700"/>
                </a:cubicBezTo>
                <a:cubicBezTo>
                  <a:pt x="238125" y="61875"/>
                  <a:pt x="247153" y="67618"/>
                  <a:pt x="257175" y="68225"/>
                </a:cubicBezTo>
                <a:cubicBezTo>
                  <a:pt x="352303" y="73990"/>
                  <a:pt x="447675" y="74575"/>
                  <a:pt x="542925" y="77750"/>
                </a:cubicBezTo>
                <a:cubicBezTo>
                  <a:pt x="593725" y="153950"/>
                  <a:pt x="527050" y="61875"/>
                  <a:pt x="590550" y="125375"/>
                </a:cubicBezTo>
                <a:cubicBezTo>
                  <a:pt x="598645" y="133470"/>
                  <a:pt x="602271" y="145156"/>
                  <a:pt x="609600" y="153950"/>
                </a:cubicBezTo>
                <a:cubicBezTo>
                  <a:pt x="618224" y="164298"/>
                  <a:pt x="628650" y="173000"/>
                  <a:pt x="638175" y="182525"/>
                </a:cubicBezTo>
                <a:cubicBezTo>
                  <a:pt x="641350" y="192050"/>
                  <a:pt x="641428" y="203260"/>
                  <a:pt x="647700" y="211100"/>
                </a:cubicBezTo>
                <a:cubicBezTo>
                  <a:pt x="667997" y="236471"/>
                  <a:pt x="680002" y="225871"/>
                  <a:pt x="704850" y="239675"/>
                </a:cubicBezTo>
                <a:cubicBezTo>
                  <a:pt x="724864" y="250794"/>
                  <a:pt x="742950" y="265075"/>
                  <a:pt x="762000" y="277775"/>
                </a:cubicBezTo>
                <a:cubicBezTo>
                  <a:pt x="771525" y="284125"/>
                  <a:pt x="779283" y="294943"/>
                  <a:pt x="790575" y="296825"/>
                </a:cubicBezTo>
                <a:cubicBezTo>
                  <a:pt x="831239" y="303602"/>
                  <a:pt x="867139" y="306532"/>
                  <a:pt x="904875" y="325400"/>
                </a:cubicBezTo>
                <a:cubicBezTo>
                  <a:pt x="930275" y="338100"/>
                  <a:pt x="953525" y="356612"/>
                  <a:pt x="981075" y="363500"/>
                </a:cubicBezTo>
                <a:cubicBezTo>
                  <a:pt x="1028915" y="375460"/>
                  <a:pt x="1006756" y="368885"/>
                  <a:pt x="1047750" y="382550"/>
                </a:cubicBezTo>
                <a:cubicBezTo>
                  <a:pt x="1092200" y="379375"/>
                  <a:pt x="1137215" y="380769"/>
                  <a:pt x="1181100" y="373025"/>
                </a:cubicBezTo>
                <a:cubicBezTo>
                  <a:pt x="1192373" y="371036"/>
                  <a:pt x="1198710" y="357264"/>
                  <a:pt x="1209675" y="353975"/>
                </a:cubicBezTo>
                <a:cubicBezTo>
                  <a:pt x="1231179" y="347524"/>
                  <a:pt x="1254125" y="347625"/>
                  <a:pt x="1276350" y="344450"/>
                </a:cubicBezTo>
                <a:cubicBezTo>
                  <a:pt x="1298998" y="276506"/>
                  <a:pt x="1266884" y="358649"/>
                  <a:pt x="1314450" y="287300"/>
                </a:cubicBezTo>
                <a:cubicBezTo>
                  <a:pt x="1320019" y="278946"/>
                  <a:pt x="1320020" y="267953"/>
                  <a:pt x="1323975" y="258725"/>
                </a:cubicBezTo>
                <a:cubicBezTo>
                  <a:pt x="1329568" y="245674"/>
                  <a:pt x="1335720" y="232801"/>
                  <a:pt x="1343025" y="220625"/>
                </a:cubicBezTo>
                <a:cubicBezTo>
                  <a:pt x="1364266" y="185224"/>
                  <a:pt x="1379251" y="160274"/>
                  <a:pt x="1409700" y="134900"/>
                </a:cubicBezTo>
                <a:cubicBezTo>
                  <a:pt x="1418494" y="127571"/>
                  <a:pt x="1428750" y="122200"/>
                  <a:pt x="1438275" y="115850"/>
                </a:cubicBezTo>
                <a:cubicBezTo>
                  <a:pt x="1444625" y="106325"/>
                  <a:pt x="1449230" y="95370"/>
                  <a:pt x="1457325" y="87275"/>
                </a:cubicBezTo>
                <a:cubicBezTo>
                  <a:pt x="1475789" y="68811"/>
                  <a:pt x="1491234" y="66447"/>
                  <a:pt x="1514475" y="58700"/>
                </a:cubicBezTo>
                <a:cubicBezTo>
                  <a:pt x="1568644" y="4531"/>
                  <a:pt x="1516486" y="48169"/>
                  <a:pt x="1571625" y="20600"/>
                </a:cubicBezTo>
                <a:cubicBezTo>
                  <a:pt x="1581864" y="15480"/>
                  <a:pt x="1589193" y="4695"/>
                  <a:pt x="1600200" y="1550"/>
                </a:cubicBezTo>
                <a:cubicBezTo>
                  <a:pt x="1612411" y="-1939"/>
                  <a:pt x="1625600" y="1550"/>
                  <a:pt x="1638300" y="15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40DB60F-55EF-400C-BAFE-0F4175ED9320}"/>
              </a:ext>
            </a:extLst>
          </p:cNvPr>
          <p:cNvCxnSpPr/>
          <p:nvPr/>
        </p:nvCxnSpPr>
        <p:spPr>
          <a:xfrm flipV="1">
            <a:off x="5867400" y="5064026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A6F1A9-60EB-49BE-8029-D666D5617B2D}"/>
              </a:ext>
            </a:extLst>
          </p:cNvPr>
          <p:cNvCxnSpPr/>
          <p:nvPr/>
        </p:nvCxnSpPr>
        <p:spPr>
          <a:xfrm>
            <a:off x="5867400" y="5787926"/>
            <a:ext cx="1876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C4C4D3F-3C71-4A72-B3DD-406DCF9A0DE2}"/>
              </a:ext>
            </a:extLst>
          </p:cNvPr>
          <p:cNvSpPr/>
          <p:nvPr/>
        </p:nvSpPr>
        <p:spPr>
          <a:xfrm>
            <a:off x="5905500" y="5340251"/>
            <a:ext cx="1695450" cy="276225"/>
          </a:xfrm>
          <a:custGeom>
            <a:avLst/>
            <a:gdLst>
              <a:gd name="connsiteX0" fmla="*/ 0 w 1695450"/>
              <a:gd name="connsiteY0" fmla="*/ 276225 h 276225"/>
              <a:gd name="connsiteX1" fmla="*/ 142875 w 1695450"/>
              <a:gd name="connsiteY1" fmla="*/ 266700 h 276225"/>
              <a:gd name="connsiteX2" fmla="*/ 171450 w 1695450"/>
              <a:gd name="connsiteY2" fmla="*/ 238125 h 276225"/>
              <a:gd name="connsiteX3" fmla="*/ 219075 w 1695450"/>
              <a:gd name="connsiteY3" fmla="*/ 133350 h 276225"/>
              <a:gd name="connsiteX4" fmla="*/ 238125 w 1695450"/>
              <a:gd name="connsiteY4" fmla="*/ 104775 h 276225"/>
              <a:gd name="connsiteX5" fmla="*/ 266700 w 1695450"/>
              <a:gd name="connsiteY5" fmla="*/ 95250 h 276225"/>
              <a:gd name="connsiteX6" fmla="*/ 485775 w 1695450"/>
              <a:gd name="connsiteY6" fmla="*/ 85725 h 276225"/>
              <a:gd name="connsiteX7" fmla="*/ 647700 w 1695450"/>
              <a:gd name="connsiteY7" fmla="*/ 123825 h 276225"/>
              <a:gd name="connsiteX8" fmla="*/ 657225 w 1695450"/>
              <a:gd name="connsiteY8" fmla="*/ 171450 h 276225"/>
              <a:gd name="connsiteX9" fmla="*/ 752475 w 1695450"/>
              <a:gd name="connsiteY9" fmla="*/ 200025 h 276225"/>
              <a:gd name="connsiteX10" fmla="*/ 790575 w 1695450"/>
              <a:gd name="connsiteY10" fmla="*/ 219075 h 276225"/>
              <a:gd name="connsiteX11" fmla="*/ 857250 w 1695450"/>
              <a:gd name="connsiteY11" fmla="*/ 238125 h 276225"/>
              <a:gd name="connsiteX12" fmla="*/ 1019175 w 1695450"/>
              <a:gd name="connsiteY12" fmla="*/ 247650 h 276225"/>
              <a:gd name="connsiteX13" fmla="*/ 1057275 w 1695450"/>
              <a:gd name="connsiteY13" fmla="*/ 180975 h 276225"/>
              <a:gd name="connsiteX14" fmla="*/ 1066800 w 1695450"/>
              <a:gd name="connsiteY14" fmla="*/ 152400 h 276225"/>
              <a:gd name="connsiteX15" fmla="*/ 1085850 w 1695450"/>
              <a:gd name="connsiteY15" fmla="*/ 57150 h 276225"/>
              <a:gd name="connsiteX16" fmla="*/ 1123950 w 1695450"/>
              <a:gd name="connsiteY16" fmla="*/ 0 h 276225"/>
              <a:gd name="connsiteX17" fmla="*/ 1314450 w 1695450"/>
              <a:gd name="connsiteY17" fmla="*/ 9525 h 276225"/>
              <a:gd name="connsiteX18" fmla="*/ 1381125 w 1695450"/>
              <a:gd name="connsiteY18" fmla="*/ 28575 h 276225"/>
              <a:gd name="connsiteX19" fmla="*/ 1504950 w 1695450"/>
              <a:gd name="connsiteY19" fmla="*/ 47625 h 276225"/>
              <a:gd name="connsiteX20" fmla="*/ 1533525 w 1695450"/>
              <a:gd name="connsiteY20" fmla="*/ 57150 h 276225"/>
              <a:gd name="connsiteX21" fmla="*/ 1609725 w 1695450"/>
              <a:gd name="connsiteY21" fmla="*/ 66675 h 276225"/>
              <a:gd name="connsiteX22" fmla="*/ 1628775 w 1695450"/>
              <a:gd name="connsiteY22" fmla="*/ 133350 h 276225"/>
              <a:gd name="connsiteX23" fmla="*/ 1666875 w 1695450"/>
              <a:gd name="connsiteY23" fmla="*/ 180975 h 276225"/>
              <a:gd name="connsiteX24" fmla="*/ 1695450 w 1695450"/>
              <a:gd name="connsiteY24" fmla="*/ 18097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5450" h="276225">
                <a:moveTo>
                  <a:pt x="0" y="276225"/>
                </a:moveTo>
                <a:cubicBezTo>
                  <a:pt x="47625" y="273050"/>
                  <a:pt x="96281" y="277054"/>
                  <a:pt x="142875" y="266700"/>
                </a:cubicBezTo>
                <a:cubicBezTo>
                  <a:pt x="156025" y="263778"/>
                  <a:pt x="164218" y="249489"/>
                  <a:pt x="171450" y="238125"/>
                </a:cubicBezTo>
                <a:cubicBezTo>
                  <a:pt x="293578" y="46209"/>
                  <a:pt x="172449" y="226603"/>
                  <a:pt x="219075" y="133350"/>
                </a:cubicBezTo>
                <a:cubicBezTo>
                  <a:pt x="224195" y="123111"/>
                  <a:pt x="229186" y="111926"/>
                  <a:pt x="238125" y="104775"/>
                </a:cubicBezTo>
                <a:cubicBezTo>
                  <a:pt x="245965" y="98503"/>
                  <a:pt x="256689" y="96020"/>
                  <a:pt x="266700" y="95250"/>
                </a:cubicBezTo>
                <a:cubicBezTo>
                  <a:pt x="339579" y="89644"/>
                  <a:pt x="412750" y="88900"/>
                  <a:pt x="485775" y="85725"/>
                </a:cubicBezTo>
                <a:cubicBezTo>
                  <a:pt x="554896" y="90333"/>
                  <a:pt x="622602" y="56898"/>
                  <a:pt x="647700" y="123825"/>
                </a:cubicBezTo>
                <a:cubicBezTo>
                  <a:pt x="653384" y="138984"/>
                  <a:pt x="645777" y="160002"/>
                  <a:pt x="657225" y="171450"/>
                </a:cubicBezTo>
                <a:cubicBezTo>
                  <a:pt x="670252" y="184477"/>
                  <a:pt x="731755" y="192255"/>
                  <a:pt x="752475" y="200025"/>
                </a:cubicBezTo>
                <a:cubicBezTo>
                  <a:pt x="765770" y="205011"/>
                  <a:pt x="777524" y="213482"/>
                  <a:pt x="790575" y="219075"/>
                </a:cubicBezTo>
                <a:cubicBezTo>
                  <a:pt x="802821" y="224323"/>
                  <a:pt x="846893" y="237139"/>
                  <a:pt x="857250" y="238125"/>
                </a:cubicBezTo>
                <a:cubicBezTo>
                  <a:pt x="911075" y="243251"/>
                  <a:pt x="965200" y="244475"/>
                  <a:pt x="1019175" y="247650"/>
                </a:cubicBezTo>
                <a:cubicBezTo>
                  <a:pt x="1038307" y="218952"/>
                  <a:pt x="1042773" y="214812"/>
                  <a:pt x="1057275" y="180975"/>
                </a:cubicBezTo>
                <a:cubicBezTo>
                  <a:pt x="1061230" y="171747"/>
                  <a:pt x="1063625" y="161925"/>
                  <a:pt x="1066800" y="152400"/>
                </a:cubicBezTo>
                <a:cubicBezTo>
                  <a:pt x="1069166" y="135835"/>
                  <a:pt x="1073062" y="80169"/>
                  <a:pt x="1085850" y="57150"/>
                </a:cubicBezTo>
                <a:cubicBezTo>
                  <a:pt x="1096969" y="37136"/>
                  <a:pt x="1123950" y="0"/>
                  <a:pt x="1123950" y="0"/>
                </a:cubicBezTo>
                <a:cubicBezTo>
                  <a:pt x="1187450" y="3175"/>
                  <a:pt x="1251090" y="4245"/>
                  <a:pt x="1314450" y="9525"/>
                </a:cubicBezTo>
                <a:cubicBezTo>
                  <a:pt x="1355032" y="12907"/>
                  <a:pt x="1345698" y="21490"/>
                  <a:pt x="1381125" y="28575"/>
                </a:cubicBezTo>
                <a:cubicBezTo>
                  <a:pt x="1457084" y="43767"/>
                  <a:pt x="1434115" y="31884"/>
                  <a:pt x="1504950" y="47625"/>
                </a:cubicBezTo>
                <a:cubicBezTo>
                  <a:pt x="1514751" y="49803"/>
                  <a:pt x="1523647" y="55354"/>
                  <a:pt x="1533525" y="57150"/>
                </a:cubicBezTo>
                <a:cubicBezTo>
                  <a:pt x="1558710" y="61729"/>
                  <a:pt x="1584325" y="63500"/>
                  <a:pt x="1609725" y="66675"/>
                </a:cubicBezTo>
                <a:cubicBezTo>
                  <a:pt x="1632563" y="135188"/>
                  <a:pt x="1604855" y="49629"/>
                  <a:pt x="1628775" y="133350"/>
                </a:cubicBezTo>
                <a:cubicBezTo>
                  <a:pt x="1636435" y="160161"/>
                  <a:pt x="1636200" y="170750"/>
                  <a:pt x="1666875" y="180975"/>
                </a:cubicBezTo>
                <a:cubicBezTo>
                  <a:pt x="1675911" y="183987"/>
                  <a:pt x="1685925" y="180975"/>
                  <a:pt x="1695450" y="1809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261C605-9931-4ACC-B25F-67D60FC34C9C}"/>
              </a:ext>
            </a:extLst>
          </p:cNvPr>
          <p:cNvSpPr/>
          <p:nvPr/>
        </p:nvSpPr>
        <p:spPr>
          <a:xfrm>
            <a:off x="5924550" y="5291076"/>
            <a:ext cx="1638300" cy="382550"/>
          </a:xfrm>
          <a:custGeom>
            <a:avLst/>
            <a:gdLst>
              <a:gd name="connsiteX0" fmla="*/ 0 w 1638300"/>
              <a:gd name="connsiteY0" fmla="*/ 20600 h 382550"/>
              <a:gd name="connsiteX1" fmla="*/ 123825 w 1638300"/>
              <a:gd name="connsiteY1" fmla="*/ 30125 h 382550"/>
              <a:gd name="connsiteX2" fmla="*/ 152400 w 1638300"/>
              <a:gd name="connsiteY2" fmla="*/ 39650 h 382550"/>
              <a:gd name="connsiteX3" fmla="*/ 228600 w 1638300"/>
              <a:gd name="connsiteY3" fmla="*/ 58700 h 382550"/>
              <a:gd name="connsiteX4" fmla="*/ 257175 w 1638300"/>
              <a:gd name="connsiteY4" fmla="*/ 68225 h 382550"/>
              <a:gd name="connsiteX5" fmla="*/ 542925 w 1638300"/>
              <a:gd name="connsiteY5" fmla="*/ 77750 h 382550"/>
              <a:gd name="connsiteX6" fmla="*/ 590550 w 1638300"/>
              <a:gd name="connsiteY6" fmla="*/ 125375 h 382550"/>
              <a:gd name="connsiteX7" fmla="*/ 609600 w 1638300"/>
              <a:gd name="connsiteY7" fmla="*/ 153950 h 382550"/>
              <a:gd name="connsiteX8" fmla="*/ 638175 w 1638300"/>
              <a:gd name="connsiteY8" fmla="*/ 182525 h 382550"/>
              <a:gd name="connsiteX9" fmla="*/ 647700 w 1638300"/>
              <a:gd name="connsiteY9" fmla="*/ 211100 h 382550"/>
              <a:gd name="connsiteX10" fmla="*/ 704850 w 1638300"/>
              <a:gd name="connsiteY10" fmla="*/ 239675 h 382550"/>
              <a:gd name="connsiteX11" fmla="*/ 762000 w 1638300"/>
              <a:gd name="connsiteY11" fmla="*/ 277775 h 382550"/>
              <a:gd name="connsiteX12" fmla="*/ 790575 w 1638300"/>
              <a:gd name="connsiteY12" fmla="*/ 296825 h 382550"/>
              <a:gd name="connsiteX13" fmla="*/ 904875 w 1638300"/>
              <a:gd name="connsiteY13" fmla="*/ 325400 h 382550"/>
              <a:gd name="connsiteX14" fmla="*/ 981075 w 1638300"/>
              <a:gd name="connsiteY14" fmla="*/ 363500 h 382550"/>
              <a:gd name="connsiteX15" fmla="*/ 1047750 w 1638300"/>
              <a:gd name="connsiteY15" fmla="*/ 382550 h 382550"/>
              <a:gd name="connsiteX16" fmla="*/ 1181100 w 1638300"/>
              <a:gd name="connsiteY16" fmla="*/ 373025 h 382550"/>
              <a:gd name="connsiteX17" fmla="*/ 1209675 w 1638300"/>
              <a:gd name="connsiteY17" fmla="*/ 353975 h 382550"/>
              <a:gd name="connsiteX18" fmla="*/ 1276350 w 1638300"/>
              <a:gd name="connsiteY18" fmla="*/ 344450 h 382550"/>
              <a:gd name="connsiteX19" fmla="*/ 1314450 w 1638300"/>
              <a:gd name="connsiteY19" fmla="*/ 287300 h 382550"/>
              <a:gd name="connsiteX20" fmla="*/ 1323975 w 1638300"/>
              <a:gd name="connsiteY20" fmla="*/ 258725 h 382550"/>
              <a:gd name="connsiteX21" fmla="*/ 1343025 w 1638300"/>
              <a:gd name="connsiteY21" fmla="*/ 220625 h 382550"/>
              <a:gd name="connsiteX22" fmla="*/ 1409700 w 1638300"/>
              <a:gd name="connsiteY22" fmla="*/ 134900 h 382550"/>
              <a:gd name="connsiteX23" fmla="*/ 1438275 w 1638300"/>
              <a:gd name="connsiteY23" fmla="*/ 115850 h 382550"/>
              <a:gd name="connsiteX24" fmla="*/ 1457325 w 1638300"/>
              <a:gd name="connsiteY24" fmla="*/ 87275 h 382550"/>
              <a:gd name="connsiteX25" fmla="*/ 1514475 w 1638300"/>
              <a:gd name="connsiteY25" fmla="*/ 58700 h 382550"/>
              <a:gd name="connsiteX26" fmla="*/ 1571625 w 1638300"/>
              <a:gd name="connsiteY26" fmla="*/ 20600 h 382550"/>
              <a:gd name="connsiteX27" fmla="*/ 1600200 w 1638300"/>
              <a:gd name="connsiteY27" fmla="*/ 1550 h 382550"/>
              <a:gd name="connsiteX28" fmla="*/ 1638300 w 1638300"/>
              <a:gd name="connsiteY28" fmla="*/ 1550 h 3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8300" h="382550">
                <a:moveTo>
                  <a:pt x="0" y="20600"/>
                </a:moveTo>
                <a:cubicBezTo>
                  <a:pt x="41275" y="23775"/>
                  <a:pt x="82748" y="24990"/>
                  <a:pt x="123825" y="30125"/>
                </a:cubicBezTo>
                <a:cubicBezTo>
                  <a:pt x="133788" y="31370"/>
                  <a:pt x="142714" y="37008"/>
                  <a:pt x="152400" y="39650"/>
                </a:cubicBezTo>
                <a:cubicBezTo>
                  <a:pt x="177659" y="46539"/>
                  <a:pt x="203762" y="50421"/>
                  <a:pt x="228600" y="58700"/>
                </a:cubicBezTo>
                <a:cubicBezTo>
                  <a:pt x="238125" y="61875"/>
                  <a:pt x="247153" y="67618"/>
                  <a:pt x="257175" y="68225"/>
                </a:cubicBezTo>
                <a:cubicBezTo>
                  <a:pt x="352303" y="73990"/>
                  <a:pt x="447675" y="74575"/>
                  <a:pt x="542925" y="77750"/>
                </a:cubicBezTo>
                <a:cubicBezTo>
                  <a:pt x="593725" y="153950"/>
                  <a:pt x="527050" y="61875"/>
                  <a:pt x="590550" y="125375"/>
                </a:cubicBezTo>
                <a:cubicBezTo>
                  <a:pt x="598645" y="133470"/>
                  <a:pt x="602271" y="145156"/>
                  <a:pt x="609600" y="153950"/>
                </a:cubicBezTo>
                <a:cubicBezTo>
                  <a:pt x="618224" y="164298"/>
                  <a:pt x="628650" y="173000"/>
                  <a:pt x="638175" y="182525"/>
                </a:cubicBezTo>
                <a:cubicBezTo>
                  <a:pt x="641350" y="192050"/>
                  <a:pt x="641428" y="203260"/>
                  <a:pt x="647700" y="211100"/>
                </a:cubicBezTo>
                <a:cubicBezTo>
                  <a:pt x="667997" y="236471"/>
                  <a:pt x="680002" y="225871"/>
                  <a:pt x="704850" y="239675"/>
                </a:cubicBezTo>
                <a:cubicBezTo>
                  <a:pt x="724864" y="250794"/>
                  <a:pt x="742950" y="265075"/>
                  <a:pt x="762000" y="277775"/>
                </a:cubicBezTo>
                <a:cubicBezTo>
                  <a:pt x="771525" y="284125"/>
                  <a:pt x="779283" y="294943"/>
                  <a:pt x="790575" y="296825"/>
                </a:cubicBezTo>
                <a:cubicBezTo>
                  <a:pt x="831239" y="303602"/>
                  <a:pt x="867139" y="306532"/>
                  <a:pt x="904875" y="325400"/>
                </a:cubicBezTo>
                <a:cubicBezTo>
                  <a:pt x="930275" y="338100"/>
                  <a:pt x="953525" y="356612"/>
                  <a:pt x="981075" y="363500"/>
                </a:cubicBezTo>
                <a:cubicBezTo>
                  <a:pt x="1028915" y="375460"/>
                  <a:pt x="1006756" y="368885"/>
                  <a:pt x="1047750" y="382550"/>
                </a:cubicBezTo>
                <a:cubicBezTo>
                  <a:pt x="1092200" y="379375"/>
                  <a:pt x="1137215" y="380769"/>
                  <a:pt x="1181100" y="373025"/>
                </a:cubicBezTo>
                <a:cubicBezTo>
                  <a:pt x="1192373" y="371036"/>
                  <a:pt x="1198710" y="357264"/>
                  <a:pt x="1209675" y="353975"/>
                </a:cubicBezTo>
                <a:cubicBezTo>
                  <a:pt x="1231179" y="347524"/>
                  <a:pt x="1254125" y="347625"/>
                  <a:pt x="1276350" y="344450"/>
                </a:cubicBezTo>
                <a:cubicBezTo>
                  <a:pt x="1298998" y="276506"/>
                  <a:pt x="1266884" y="358649"/>
                  <a:pt x="1314450" y="287300"/>
                </a:cubicBezTo>
                <a:cubicBezTo>
                  <a:pt x="1320019" y="278946"/>
                  <a:pt x="1320020" y="267953"/>
                  <a:pt x="1323975" y="258725"/>
                </a:cubicBezTo>
                <a:cubicBezTo>
                  <a:pt x="1329568" y="245674"/>
                  <a:pt x="1335720" y="232801"/>
                  <a:pt x="1343025" y="220625"/>
                </a:cubicBezTo>
                <a:cubicBezTo>
                  <a:pt x="1364266" y="185224"/>
                  <a:pt x="1379251" y="160274"/>
                  <a:pt x="1409700" y="134900"/>
                </a:cubicBezTo>
                <a:cubicBezTo>
                  <a:pt x="1418494" y="127571"/>
                  <a:pt x="1428750" y="122200"/>
                  <a:pt x="1438275" y="115850"/>
                </a:cubicBezTo>
                <a:cubicBezTo>
                  <a:pt x="1444625" y="106325"/>
                  <a:pt x="1449230" y="95370"/>
                  <a:pt x="1457325" y="87275"/>
                </a:cubicBezTo>
                <a:cubicBezTo>
                  <a:pt x="1475789" y="68811"/>
                  <a:pt x="1491234" y="66447"/>
                  <a:pt x="1514475" y="58700"/>
                </a:cubicBezTo>
                <a:cubicBezTo>
                  <a:pt x="1568644" y="4531"/>
                  <a:pt x="1516486" y="48169"/>
                  <a:pt x="1571625" y="20600"/>
                </a:cubicBezTo>
                <a:cubicBezTo>
                  <a:pt x="1581864" y="15480"/>
                  <a:pt x="1589193" y="4695"/>
                  <a:pt x="1600200" y="1550"/>
                </a:cubicBezTo>
                <a:cubicBezTo>
                  <a:pt x="1612411" y="-1939"/>
                  <a:pt x="1625600" y="1550"/>
                  <a:pt x="1638300" y="15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1F47EFA-A098-4AA5-A7E0-C804E6427882}"/>
              </a:ext>
            </a:extLst>
          </p:cNvPr>
          <p:cNvCxnSpPr/>
          <p:nvPr/>
        </p:nvCxnSpPr>
        <p:spPr>
          <a:xfrm flipV="1">
            <a:off x="5867400" y="5950686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AB7D53-4274-4837-AC79-13199A8C9C70}"/>
              </a:ext>
            </a:extLst>
          </p:cNvPr>
          <p:cNvCxnSpPr/>
          <p:nvPr/>
        </p:nvCxnSpPr>
        <p:spPr>
          <a:xfrm>
            <a:off x="5867400" y="6674586"/>
            <a:ext cx="1876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A865AE33-BE6F-43DB-8E5E-E71935D54A9D}"/>
              </a:ext>
            </a:extLst>
          </p:cNvPr>
          <p:cNvSpPr/>
          <p:nvPr/>
        </p:nvSpPr>
        <p:spPr>
          <a:xfrm>
            <a:off x="5905500" y="6226911"/>
            <a:ext cx="1695450" cy="276225"/>
          </a:xfrm>
          <a:custGeom>
            <a:avLst/>
            <a:gdLst>
              <a:gd name="connsiteX0" fmla="*/ 0 w 1695450"/>
              <a:gd name="connsiteY0" fmla="*/ 276225 h 276225"/>
              <a:gd name="connsiteX1" fmla="*/ 142875 w 1695450"/>
              <a:gd name="connsiteY1" fmla="*/ 266700 h 276225"/>
              <a:gd name="connsiteX2" fmla="*/ 171450 w 1695450"/>
              <a:gd name="connsiteY2" fmla="*/ 238125 h 276225"/>
              <a:gd name="connsiteX3" fmla="*/ 219075 w 1695450"/>
              <a:gd name="connsiteY3" fmla="*/ 133350 h 276225"/>
              <a:gd name="connsiteX4" fmla="*/ 238125 w 1695450"/>
              <a:gd name="connsiteY4" fmla="*/ 104775 h 276225"/>
              <a:gd name="connsiteX5" fmla="*/ 266700 w 1695450"/>
              <a:gd name="connsiteY5" fmla="*/ 95250 h 276225"/>
              <a:gd name="connsiteX6" fmla="*/ 485775 w 1695450"/>
              <a:gd name="connsiteY6" fmla="*/ 85725 h 276225"/>
              <a:gd name="connsiteX7" fmla="*/ 647700 w 1695450"/>
              <a:gd name="connsiteY7" fmla="*/ 123825 h 276225"/>
              <a:gd name="connsiteX8" fmla="*/ 657225 w 1695450"/>
              <a:gd name="connsiteY8" fmla="*/ 171450 h 276225"/>
              <a:gd name="connsiteX9" fmla="*/ 752475 w 1695450"/>
              <a:gd name="connsiteY9" fmla="*/ 200025 h 276225"/>
              <a:gd name="connsiteX10" fmla="*/ 790575 w 1695450"/>
              <a:gd name="connsiteY10" fmla="*/ 219075 h 276225"/>
              <a:gd name="connsiteX11" fmla="*/ 857250 w 1695450"/>
              <a:gd name="connsiteY11" fmla="*/ 238125 h 276225"/>
              <a:gd name="connsiteX12" fmla="*/ 1019175 w 1695450"/>
              <a:gd name="connsiteY12" fmla="*/ 247650 h 276225"/>
              <a:gd name="connsiteX13" fmla="*/ 1057275 w 1695450"/>
              <a:gd name="connsiteY13" fmla="*/ 180975 h 276225"/>
              <a:gd name="connsiteX14" fmla="*/ 1066800 w 1695450"/>
              <a:gd name="connsiteY14" fmla="*/ 152400 h 276225"/>
              <a:gd name="connsiteX15" fmla="*/ 1085850 w 1695450"/>
              <a:gd name="connsiteY15" fmla="*/ 57150 h 276225"/>
              <a:gd name="connsiteX16" fmla="*/ 1123950 w 1695450"/>
              <a:gd name="connsiteY16" fmla="*/ 0 h 276225"/>
              <a:gd name="connsiteX17" fmla="*/ 1314450 w 1695450"/>
              <a:gd name="connsiteY17" fmla="*/ 9525 h 276225"/>
              <a:gd name="connsiteX18" fmla="*/ 1381125 w 1695450"/>
              <a:gd name="connsiteY18" fmla="*/ 28575 h 276225"/>
              <a:gd name="connsiteX19" fmla="*/ 1504950 w 1695450"/>
              <a:gd name="connsiteY19" fmla="*/ 47625 h 276225"/>
              <a:gd name="connsiteX20" fmla="*/ 1533525 w 1695450"/>
              <a:gd name="connsiteY20" fmla="*/ 57150 h 276225"/>
              <a:gd name="connsiteX21" fmla="*/ 1609725 w 1695450"/>
              <a:gd name="connsiteY21" fmla="*/ 66675 h 276225"/>
              <a:gd name="connsiteX22" fmla="*/ 1628775 w 1695450"/>
              <a:gd name="connsiteY22" fmla="*/ 133350 h 276225"/>
              <a:gd name="connsiteX23" fmla="*/ 1666875 w 1695450"/>
              <a:gd name="connsiteY23" fmla="*/ 180975 h 276225"/>
              <a:gd name="connsiteX24" fmla="*/ 1695450 w 1695450"/>
              <a:gd name="connsiteY24" fmla="*/ 18097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5450" h="276225">
                <a:moveTo>
                  <a:pt x="0" y="276225"/>
                </a:moveTo>
                <a:cubicBezTo>
                  <a:pt x="47625" y="273050"/>
                  <a:pt x="96281" y="277054"/>
                  <a:pt x="142875" y="266700"/>
                </a:cubicBezTo>
                <a:cubicBezTo>
                  <a:pt x="156025" y="263778"/>
                  <a:pt x="164218" y="249489"/>
                  <a:pt x="171450" y="238125"/>
                </a:cubicBezTo>
                <a:cubicBezTo>
                  <a:pt x="293578" y="46209"/>
                  <a:pt x="172449" y="226603"/>
                  <a:pt x="219075" y="133350"/>
                </a:cubicBezTo>
                <a:cubicBezTo>
                  <a:pt x="224195" y="123111"/>
                  <a:pt x="229186" y="111926"/>
                  <a:pt x="238125" y="104775"/>
                </a:cubicBezTo>
                <a:cubicBezTo>
                  <a:pt x="245965" y="98503"/>
                  <a:pt x="256689" y="96020"/>
                  <a:pt x="266700" y="95250"/>
                </a:cubicBezTo>
                <a:cubicBezTo>
                  <a:pt x="339579" y="89644"/>
                  <a:pt x="412750" y="88900"/>
                  <a:pt x="485775" y="85725"/>
                </a:cubicBezTo>
                <a:cubicBezTo>
                  <a:pt x="554896" y="90333"/>
                  <a:pt x="622602" y="56898"/>
                  <a:pt x="647700" y="123825"/>
                </a:cubicBezTo>
                <a:cubicBezTo>
                  <a:pt x="653384" y="138984"/>
                  <a:pt x="645777" y="160002"/>
                  <a:pt x="657225" y="171450"/>
                </a:cubicBezTo>
                <a:cubicBezTo>
                  <a:pt x="670252" y="184477"/>
                  <a:pt x="731755" y="192255"/>
                  <a:pt x="752475" y="200025"/>
                </a:cubicBezTo>
                <a:cubicBezTo>
                  <a:pt x="765770" y="205011"/>
                  <a:pt x="777524" y="213482"/>
                  <a:pt x="790575" y="219075"/>
                </a:cubicBezTo>
                <a:cubicBezTo>
                  <a:pt x="802821" y="224323"/>
                  <a:pt x="846893" y="237139"/>
                  <a:pt x="857250" y="238125"/>
                </a:cubicBezTo>
                <a:cubicBezTo>
                  <a:pt x="911075" y="243251"/>
                  <a:pt x="965200" y="244475"/>
                  <a:pt x="1019175" y="247650"/>
                </a:cubicBezTo>
                <a:cubicBezTo>
                  <a:pt x="1038307" y="218952"/>
                  <a:pt x="1042773" y="214812"/>
                  <a:pt x="1057275" y="180975"/>
                </a:cubicBezTo>
                <a:cubicBezTo>
                  <a:pt x="1061230" y="171747"/>
                  <a:pt x="1063625" y="161925"/>
                  <a:pt x="1066800" y="152400"/>
                </a:cubicBezTo>
                <a:cubicBezTo>
                  <a:pt x="1069166" y="135835"/>
                  <a:pt x="1073062" y="80169"/>
                  <a:pt x="1085850" y="57150"/>
                </a:cubicBezTo>
                <a:cubicBezTo>
                  <a:pt x="1096969" y="37136"/>
                  <a:pt x="1123950" y="0"/>
                  <a:pt x="1123950" y="0"/>
                </a:cubicBezTo>
                <a:cubicBezTo>
                  <a:pt x="1187450" y="3175"/>
                  <a:pt x="1251090" y="4245"/>
                  <a:pt x="1314450" y="9525"/>
                </a:cubicBezTo>
                <a:cubicBezTo>
                  <a:pt x="1355032" y="12907"/>
                  <a:pt x="1345698" y="21490"/>
                  <a:pt x="1381125" y="28575"/>
                </a:cubicBezTo>
                <a:cubicBezTo>
                  <a:pt x="1457084" y="43767"/>
                  <a:pt x="1434115" y="31884"/>
                  <a:pt x="1504950" y="47625"/>
                </a:cubicBezTo>
                <a:cubicBezTo>
                  <a:pt x="1514751" y="49803"/>
                  <a:pt x="1523647" y="55354"/>
                  <a:pt x="1533525" y="57150"/>
                </a:cubicBezTo>
                <a:cubicBezTo>
                  <a:pt x="1558710" y="61729"/>
                  <a:pt x="1584325" y="63500"/>
                  <a:pt x="1609725" y="66675"/>
                </a:cubicBezTo>
                <a:cubicBezTo>
                  <a:pt x="1632563" y="135188"/>
                  <a:pt x="1604855" y="49629"/>
                  <a:pt x="1628775" y="133350"/>
                </a:cubicBezTo>
                <a:cubicBezTo>
                  <a:pt x="1636435" y="160161"/>
                  <a:pt x="1636200" y="170750"/>
                  <a:pt x="1666875" y="180975"/>
                </a:cubicBezTo>
                <a:cubicBezTo>
                  <a:pt x="1675911" y="183987"/>
                  <a:pt x="1685925" y="180975"/>
                  <a:pt x="1695450" y="1809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877A73-F19C-4855-86F5-F4D3A7018E80}"/>
              </a:ext>
            </a:extLst>
          </p:cNvPr>
          <p:cNvSpPr/>
          <p:nvPr/>
        </p:nvSpPr>
        <p:spPr>
          <a:xfrm>
            <a:off x="5924550" y="6177736"/>
            <a:ext cx="1638300" cy="382550"/>
          </a:xfrm>
          <a:custGeom>
            <a:avLst/>
            <a:gdLst>
              <a:gd name="connsiteX0" fmla="*/ 0 w 1638300"/>
              <a:gd name="connsiteY0" fmla="*/ 20600 h 382550"/>
              <a:gd name="connsiteX1" fmla="*/ 123825 w 1638300"/>
              <a:gd name="connsiteY1" fmla="*/ 30125 h 382550"/>
              <a:gd name="connsiteX2" fmla="*/ 152400 w 1638300"/>
              <a:gd name="connsiteY2" fmla="*/ 39650 h 382550"/>
              <a:gd name="connsiteX3" fmla="*/ 228600 w 1638300"/>
              <a:gd name="connsiteY3" fmla="*/ 58700 h 382550"/>
              <a:gd name="connsiteX4" fmla="*/ 257175 w 1638300"/>
              <a:gd name="connsiteY4" fmla="*/ 68225 h 382550"/>
              <a:gd name="connsiteX5" fmla="*/ 542925 w 1638300"/>
              <a:gd name="connsiteY5" fmla="*/ 77750 h 382550"/>
              <a:gd name="connsiteX6" fmla="*/ 590550 w 1638300"/>
              <a:gd name="connsiteY6" fmla="*/ 125375 h 382550"/>
              <a:gd name="connsiteX7" fmla="*/ 609600 w 1638300"/>
              <a:gd name="connsiteY7" fmla="*/ 153950 h 382550"/>
              <a:gd name="connsiteX8" fmla="*/ 638175 w 1638300"/>
              <a:gd name="connsiteY8" fmla="*/ 182525 h 382550"/>
              <a:gd name="connsiteX9" fmla="*/ 647700 w 1638300"/>
              <a:gd name="connsiteY9" fmla="*/ 211100 h 382550"/>
              <a:gd name="connsiteX10" fmla="*/ 704850 w 1638300"/>
              <a:gd name="connsiteY10" fmla="*/ 239675 h 382550"/>
              <a:gd name="connsiteX11" fmla="*/ 762000 w 1638300"/>
              <a:gd name="connsiteY11" fmla="*/ 277775 h 382550"/>
              <a:gd name="connsiteX12" fmla="*/ 790575 w 1638300"/>
              <a:gd name="connsiteY12" fmla="*/ 296825 h 382550"/>
              <a:gd name="connsiteX13" fmla="*/ 904875 w 1638300"/>
              <a:gd name="connsiteY13" fmla="*/ 325400 h 382550"/>
              <a:gd name="connsiteX14" fmla="*/ 981075 w 1638300"/>
              <a:gd name="connsiteY14" fmla="*/ 363500 h 382550"/>
              <a:gd name="connsiteX15" fmla="*/ 1047750 w 1638300"/>
              <a:gd name="connsiteY15" fmla="*/ 382550 h 382550"/>
              <a:gd name="connsiteX16" fmla="*/ 1181100 w 1638300"/>
              <a:gd name="connsiteY16" fmla="*/ 373025 h 382550"/>
              <a:gd name="connsiteX17" fmla="*/ 1209675 w 1638300"/>
              <a:gd name="connsiteY17" fmla="*/ 353975 h 382550"/>
              <a:gd name="connsiteX18" fmla="*/ 1276350 w 1638300"/>
              <a:gd name="connsiteY18" fmla="*/ 344450 h 382550"/>
              <a:gd name="connsiteX19" fmla="*/ 1314450 w 1638300"/>
              <a:gd name="connsiteY19" fmla="*/ 287300 h 382550"/>
              <a:gd name="connsiteX20" fmla="*/ 1323975 w 1638300"/>
              <a:gd name="connsiteY20" fmla="*/ 258725 h 382550"/>
              <a:gd name="connsiteX21" fmla="*/ 1343025 w 1638300"/>
              <a:gd name="connsiteY21" fmla="*/ 220625 h 382550"/>
              <a:gd name="connsiteX22" fmla="*/ 1409700 w 1638300"/>
              <a:gd name="connsiteY22" fmla="*/ 134900 h 382550"/>
              <a:gd name="connsiteX23" fmla="*/ 1438275 w 1638300"/>
              <a:gd name="connsiteY23" fmla="*/ 115850 h 382550"/>
              <a:gd name="connsiteX24" fmla="*/ 1457325 w 1638300"/>
              <a:gd name="connsiteY24" fmla="*/ 87275 h 382550"/>
              <a:gd name="connsiteX25" fmla="*/ 1514475 w 1638300"/>
              <a:gd name="connsiteY25" fmla="*/ 58700 h 382550"/>
              <a:gd name="connsiteX26" fmla="*/ 1571625 w 1638300"/>
              <a:gd name="connsiteY26" fmla="*/ 20600 h 382550"/>
              <a:gd name="connsiteX27" fmla="*/ 1600200 w 1638300"/>
              <a:gd name="connsiteY27" fmla="*/ 1550 h 382550"/>
              <a:gd name="connsiteX28" fmla="*/ 1638300 w 1638300"/>
              <a:gd name="connsiteY28" fmla="*/ 1550 h 3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8300" h="382550">
                <a:moveTo>
                  <a:pt x="0" y="20600"/>
                </a:moveTo>
                <a:cubicBezTo>
                  <a:pt x="41275" y="23775"/>
                  <a:pt x="82748" y="24990"/>
                  <a:pt x="123825" y="30125"/>
                </a:cubicBezTo>
                <a:cubicBezTo>
                  <a:pt x="133788" y="31370"/>
                  <a:pt x="142714" y="37008"/>
                  <a:pt x="152400" y="39650"/>
                </a:cubicBezTo>
                <a:cubicBezTo>
                  <a:pt x="177659" y="46539"/>
                  <a:pt x="203762" y="50421"/>
                  <a:pt x="228600" y="58700"/>
                </a:cubicBezTo>
                <a:cubicBezTo>
                  <a:pt x="238125" y="61875"/>
                  <a:pt x="247153" y="67618"/>
                  <a:pt x="257175" y="68225"/>
                </a:cubicBezTo>
                <a:cubicBezTo>
                  <a:pt x="352303" y="73990"/>
                  <a:pt x="447675" y="74575"/>
                  <a:pt x="542925" y="77750"/>
                </a:cubicBezTo>
                <a:cubicBezTo>
                  <a:pt x="593725" y="153950"/>
                  <a:pt x="527050" y="61875"/>
                  <a:pt x="590550" y="125375"/>
                </a:cubicBezTo>
                <a:cubicBezTo>
                  <a:pt x="598645" y="133470"/>
                  <a:pt x="602271" y="145156"/>
                  <a:pt x="609600" y="153950"/>
                </a:cubicBezTo>
                <a:cubicBezTo>
                  <a:pt x="618224" y="164298"/>
                  <a:pt x="628650" y="173000"/>
                  <a:pt x="638175" y="182525"/>
                </a:cubicBezTo>
                <a:cubicBezTo>
                  <a:pt x="641350" y="192050"/>
                  <a:pt x="641428" y="203260"/>
                  <a:pt x="647700" y="211100"/>
                </a:cubicBezTo>
                <a:cubicBezTo>
                  <a:pt x="667997" y="236471"/>
                  <a:pt x="680002" y="225871"/>
                  <a:pt x="704850" y="239675"/>
                </a:cubicBezTo>
                <a:cubicBezTo>
                  <a:pt x="724864" y="250794"/>
                  <a:pt x="742950" y="265075"/>
                  <a:pt x="762000" y="277775"/>
                </a:cubicBezTo>
                <a:cubicBezTo>
                  <a:pt x="771525" y="284125"/>
                  <a:pt x="779283" y="294943"/>
                  <a:pt x="790575" y="296825"/>
                </a:cubicBezTo>
                <a:cubicBezTo>
                  <a:pt x="831239" y="303602"/>
                  <a:pt x="867139" y="306532"/>
                  <a:pt x="904875" y="325400"/>
                </a:cubicBezTo>
                <a:cubicBezTo>
                  <a:pt x="930275" y="338100"/>
                  <a:pt x="953525" y="356612"/>
                  <a:pt x="981075" y="363500"/>
                </a:cubicBezTo>
                <a:cubicBezTo>
                  <a:pt x="1028915" y="375460"/>
                  <a:pt x="1006756" y="368885"/>
                  <a:pt x="1047750" y="382550"/>
                </a:cubicBezTo>
                <a:cubicBezTo>
                  <a:pt x="1092200" y="379375"/>
                  <a:pt x="1137215" y="380769"/>
                  <a:pt x="1181100" y="373025"/>
                </a:cubicBezTo>
                <a:cubicBezTo>
                  <a:pt x="1192373" y="371036"/>
                  <a:pt x="1198710" y="357264"/>
                  <a:pt x="1209675" y="353975"/>
                </a:cubicBezTo>
                <a:cubicBezTo>
                  <a:pt x="1231179" y="347524"/>
                  <a:pt x="1254125" y="347625"/>
                  <a:pt x="1276350" y="344450"/>
                </a:cubicBezTo>
                <a:cubicBezTo>
                  <a:pt x="1298998" y="276506"/>
                  <a:pt x="1266884" y="358649"/>
                  <a:pt x="1314450" y="287300"/>
                </a:cubicBezTo>
                <a:cubicBezTo>
                  <a:pt x="1320019" y="278946"/>
                  <a:pt x="1320020" y="267953"/>
                  <a:pt x="1323975" y="258725"/>
                </a:cubicBezTo>
                <a:cubicBezTo>
                  <a:pt x="1329568" y="245674"/>
                  <a:pt x="1335720" y="232801"/>
                  <a:pt x="1343025" y="220625"/>
                </a:cubicBezTo>
                <a:cubicBezTo>
                  <a:pt x="1364266" y="185224"/>
                  <a:pt x="1379251" y="160274"/>
                  <a:pt x="1409700" y="134900"/>
                </a:cubicBezTo>
                <a:cubicBezTo>
                  <a:pt x="1418494" y="127571"/>
                  <a:pt x="1428750" y="122200"/>
                  <a:pt x="1438275" y="115850"/>
                </a:cubicBezTo>
                <a:cubicBezTo>
                  <a:pt x="1444625" y="106325"/>
                  <a:pt x="1449230" y="95370"/>
                  <a:pt x="1457325" y="87275"/>
                </a:cubicBezTo>
                <a:cubicBezTo>
                  <a:pt x="1475789" y="68811"/>
                  <a:pt x="1491234" y="66447"/>
                  <a:pt x="1514475" y="58700"/>
                </a:cubicBezTo>
                <a:cubicBezTo>
                  <a:pt x="1568644" y="4531"/>
                  <a:pt x="1516486" y="48169"/>
                  <a:pt x="1571625" y="20600"/>
                </a:cubicBezTo>
                <a:cubicBezTo>
                  <a:pt x="1581864" y="15480"/>
                  <a:pt x="1589193" y="4695"/>
                  <a:pt x="1600200" y="1550"/>
                </a:cubicBezTo>
                <a:cubicBezTo>
                  <a:pt x="1612411" y="-1939"/>
                  <a:pt x="1625600" y="1550"/>
                  <a:pt x="1638300" y="15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3B310F8-2B26-409F-AFD7-1978EA797D40}"/>
              </a:ext>
            </a:extLst>
          </p:cNvPr>
          <p:cNvSpPr/>
          <p:nvPr/>
        </p:nvSpPr>
        <p:spPr>
          <a:xfrm>
            <a:off x="4326733" y="4252016"/>
            <a:ext cx="552450" cy="557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6823C30-D92F-4D6D-9048-A1885923F1C5}"/>
              </a:ext>
            </a:extLst>
          </p:cNvPr>
          <p:cNvSpPr/>
          <p:nvPr/>
        </p:nvSpPr>
        <p:spPr>
          <a:xfrm>
            <a:off x="4479133" y="4404416"/>
            <a:ext cx="552450" cy="557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DE0E0D3-DD58-4791-9C46-18D490AE0A9E}"/>
              </a:ext>
            </a:extLst>
          </p:cNvPr>
          <p:cNvSpPr/>
          <p:nvPr/>
        </p:nvSpPr>
        <p:spPr>
          <a:xfrm>
            <a:off x="4157665" y="1198991"/>
            <a:ext cx="552450" cy="557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2A79420-6E0C-48D2-8243-61D6AADE68BB}"/>
              </a:ext>
            </a:extLst>
          </p:cNvPr>
          <p:cNvSpPr/>
          <p:nvPr/>
        </p:nvSpPr>
        <p:spPr>
          <a:xfrm>
            <a:off x="4310065" y="1351391"/>
            <a:ext cx="552450" cy="557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3467618-1AD6-4C97-8A6F-EB841B3DB794}"/>
              </a:ext>
            </a:extLst>
          </p:cNvPr>
          <p:cNvSpPr/>
          <p:nvPr/>
        </p:nvSpPr>
        <p:spPr>
          <a:xfrm>
            <a:off x="4462465" y="1503791"/>
            <a:ext cx="552450" cy="557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BBFDDA8-FDB1-4518-805E-F7C4945D73D8}"/>
              </a:ext>
            </a:extLst>
          </p:cNvPr>
          <p:cNvSpPr/>
          <p:nvPr/>
        </p:nvSpPr>
        <p:spPr>
          <a:xfrm>
            <a:off x="8320085" y="4025690"/>
            <a:ext cx="552450" cy="5572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3548765-4B94-4888-AB9E-B0B9A57A328A}"/>
              </a:ext>
            </a:extLst>
          </p:cNvPr>
          <p:cNvSpPr/>
          <p:nvPr/>
        </p:nvSpPr>
        <p:spPr>
          <a:xfrm>
            <a:off x="8472485" y="4178090"/>
            <a:ext cx="552450" cy="55720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8EE2756-AAF4-42AC-87B5-5E106CE40304}"/>
              </a:ext>
            </a:extLst>
          </p:cNvPr>
          <p:cNvSpPr/>
          <p:nvPr/>
        </p:nvSpPr>
        <p:spPr>
          <a:xfrm>
            <a:off x="8624885" y="4330490"/>
            <a:ext cx="552450" cy="55720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104E9A57-9E69-49C9-B67A-B5B3E7C04FF5}"/>
              </a:ext>
            </a:extLst>
          </p:cNvPr>
          <p:cNvSpPr/>
          <p:nvPr/>
        </p:nvSpPr>
        <p:spPr>
          <a:xfrm>
            <a:off x="8303417" y="1125065"/>
            <a:ext cx="552450" cy="5572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0794816-921E-4613-B94D-FDA44956A1EE}"/>
              </a:ext>
            </a:extLst>
          </p:cNvPr>
          <p:cNvSpPr/>
          <p:nvPr/>
        </p:nvSpPr>
        <p:spPr>
          <a:xfrm>
            <a:off x="8455817" y="1277465"/>
            <a:ext cx="552450" cy="55720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19D8BDC-7701-497F-81A5-70209B4BC411}"/>
              </a:ext>
            </a:extLst>
          </p:cNvPr>
          <p:cNvSpPr/>
          <p:nvPr/>
        </p:nvSpPr>
        <p:spPr>
          <a:xfrm>
            <a:off x="8608217" y="1429865"/>
            <a:ext cx="552450" cy="5572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AD713BA-0767-410F-9296-5B7CB1E91680}"/>
              </a:ext>
            </a:extLst>
          </p:cNvPr>
          <p:cNvSpPr txBox="1"/>
          <p:nvPr/>
        </p:nvSpPr>
        <p:spPr>
          <a:xfrm>
            <a:off x="3762377" y="667559"/>
            <a:ext cx="183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Induce Mutations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E5E516-05B2-4F9E-9A26-F7B2911155BB}"/>
              </a:ext>
            </a:extLst>
          </p:cNvPr>
          <p:cNvSpPr txBox="1"/>
          <p:nvPr/>
        </p:nvSpPr>
        <p:spPr>
          <a:xfrm>
            <a:off x="5474541" y="929843"/>
            <a:ext cx="255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 cell reporter imaging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9C905E9-9470-441D-A163-CA12903259BE}"/>
              </a:ext>
            </a:extLst>
          </p:cNvPr>
          <p:cNvSpPr txBox="1"/>
          <p:nvPr/>
        </p:nvSpPr>
        <p:spPr>
          <a:xfrm>
            <a:off x="7562850" y="189842"/>
            <a:ext cx="255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Assign sensitivity based on similarity to controls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70F8BBF-25F0-46D4-AB64-F2F2D7D9F6D1}"/>
              </a:ext>
            </a:extLst>
          </p:cNvPr>
          <p:cNvCxnSpPr>
            <a:cxnSpLocks/>
          </p:cNvCxnSpPr>
          <p:nvPr/>
        </p:nvCxnSpPr>
        <p:spPr>
          <a:xfrm>
            <a:off x="9214246" y="1931283"/>
            <a:ext cx="1127520" cy="70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4A717F4-036C-4E9E-BF91-3E3CF46ED8B3}"/>
              </a:ext>
            </a:extLst>
          </p:cNvPr>
          <p:cNvSpPr/>
          <p:nvPr/>
        </p:nvSpPr>
        <p:spPr>
          <a:xfrm>
            <a:off x="10303666" y="2822703"/>
            <a:ext cx="184784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8823239-5881-427F-8829-5B4B68432A04}"/>
              </a:ext>
            </a:extLst>
          </p:cNvPr>
          <p:cNvCxnSpPr>
            <a:cxnSpLocks/>
          </p:cNvCxnSpPr>
          <p:nvPr/>
        </p:nvCxnSpPr>
        <p:spPr>
          <a:xfrm flipV="1">
            <a:off x="9220200" y="2140998"/>
            <a:ext cx="1121566" cy="2111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249040B-42E5-4D0F-9ABD-53DC67DAB62C}"/>
              </a:ext>
            </a:extLst>
          </p:cNvPr>
          <p:cNvSpPr/>
          <p:nvPr/>
        </p:nvSpPr>
        <p:spPr>
          <a:xfrm>
            <a:off x="8260550" y="5762521"/>
            <a:ext cx="187642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Growth/Death Assays 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ADF0583-D3D2-4B09-91BB-E638D6E04C42}"/>
              </a:ext>
            </a:extLst>
          </p:cNvPr>
          <p:cNvSpPr/>
          <p:nvPr/>
        </p:nvSpPr>
        <p:spPr>
          <a:xfrm>
            <a:off x="10275086" y="5739541"/>
            <a:ext cx="187642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 cell reporter imaging (MCF10A, HER2-)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D843D80-0E1B-4096-8CB0-72C0E548ACD0}"/>
              </a:ext>
            </a:extLst>
          </p:cNvPr>
          <p:cNvSpPr/>
          <p:nvPr/>
        </p:nvSpPr>
        <p:spPr>
          <a:xfrm>
            <a:off x="10610851" y="1711224"/>
            <a:ext cx="552450" cy="5572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ED44E95-8234-419D-AA6C-78DF10826060}"/>
              </a:ext>
            </a:extLst>
          </p:cNvPr>
          <p:cNvSpPr/>
          <p:nvPr/>
        </p:nvSpPr>
        <p:spPr>
          <a:xfrm>
            <a:off x="10808491" y="1709755"/>
            <a:ext cx="552450" cy="5572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A82C49E5-1533-4EF1-B3CD-700D70BCD23E}"/>
              </a:ext>
            </a:extLst>
          </p:cNvPr>
          <p:cNvSpPr/>
          <p:nvPr/>
        </p:nvSpPr>
        <p:spPr>
          <a:xfrm>
            <a:off x="11039473" y="1708469"/>
            <a:ext cx="552450" cy="5572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2207405-9A9B-48A7-A5C6-3F0FB18933B7}"/>
              </a:ext>
            </a:extLst>
          </p:cNvPr>
          <p:cNvCxnSpPr>
            <a:stCxn id="88" idx="2"/>
            <a:endCxn id="92" idx="0"/>
          </p:cNvCxnSpPr>
          <p:nvPr/>
        </p:nvCxnSpPr>
        <p:spPr>
          <a:xfrm flipH="1">
            <a:off x="9198762" y="3737103"/>
            <a:ext cx="2028826" cy="202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5522400-DA7C-4274-B040-FEF5DDFCCBBA}"/>
              </a:ext>
            </a:extLst>
          </p:cNvPr>
          <p:cNvCxnSpPr>
            <a:stCxn id="88" idx="2"/>
            <a:endCxn id="93" idx="0"/>
          </p:cNvCxnSpPr>
          <p:nvPr/>
        </p:nvCxnSpPr>
        <p:spPr>
          <a:xfrm flipH="1">
            <a:off x="11213298" y="3737103"/>
            <a:ext cx="14290" cy="2002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DF85656-B64F-48E8-9F61-6D1CAC91991F}"/>
              </a:ext>
            </a:extLst>
          </p:cNvPr>
          <p:cNvCxnSpPr>
            <a:cxnSpLocks/>
          </p:cNvCxnSpPr>
          <p:nvPr/>
        </p:nvCxnSpPr>
        <p:spPr>
          <a:xfrm>
            <a:off x="11084716" y="2376993"/>
            <a:ext cx="0" cy="323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A4A075E-807E-4A10-863C-FEE5C6DA809E}"/>
              </a:ext>
            </a:extLst>
          </p:cNvPr>
          <p:cNvSpPr txBox="1"/>
          <p:nvPr/>
        </p:nvSpPr>
        <p:spPr>
          <a:xfrm>
            <a:off x="1066806" y="32063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SKBR3 is HER2+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77C81EE-7095-4ADB-8FBD-7F3B5670DFCB}"/>
              </a:ext>
            </a:extLst>
          </p:cNvPr>
          <p:cNvSpPr txBox="1"/>
          <p:nvPr/>
        </p:nvSpPr>
        <p:spPr>
          <a:xfrm>
            <a:off x="814388" y="60626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egoe UI" panose="020B0502040204020203" pitchFamily="34" charset="0"/>
              </a:rPr>
              <a:t>EFM192A is ER+/HER2+</a:t>
            </a:r>
            <a:endParaRPr lang="en-US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DDCB08A-A2EF-4B67-A102-210E70F462D2}"/>
              </a:ext>
            </a:extLst>
          </p:cNvPr>
          <p:cNvCxnSpPr/>
          <p:nvPr/>
        </p:nvCxnSpPr>
        <p:spPr>
          <a:xfrm>
            <a:off x="2757489" y="1403669"/>
            <a:ext cx="661986" cy="117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B1C046D-CC8E-4B9C-BCB7-74E362C939C0}"/>
              </a:ext>
            </a:extLst>
          </p:cNvPr>
          <p:cNvCxnSpPr>
            <a:cxnSpLocks/>
          </p:cNvCxnSpPr>
          <p:nvPr/>
        </p:nvCxnSpPr>
        <p:spPr>
          <a:xfrm>
            <a:off x="2776539" y="1451573"/>
            <a:ext cx="713184" cy="3974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712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71FB4-7EDA-4818-97B9-1967A6379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Aim1 Timeline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C37E3-DDE7-4A3B-B38F-458843D6C0D6}"/>
              </a:ext>
            </a:extLst>
          </p:cNvPr>
          <p:cNvCxnSpPr>
            <a:cxnSpLocks/>
          </p:cNvCxnSpPr>
          <p:nvPr/>
        </p:nvCxnSpPr>
        <p:spPr>
          <a:xfrm flipH="1">
            <a:off x="1447801" y="2819400"/>
            <a:ext cx="93249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BB9889-3077-439C-AAB1-9FB20602B1BB}"/>
              </a:ext>
            </a:extLst>
          </p:cNvPr>
          <p:cNvSpPr txBox="1"/>
          <p:nvPr/>
        </p:nvSpPr>
        <p:spPr>
          <a:xfrm>
            <a:off x="1257300" y="245006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A73F3-F1DF-4C8F-8DDD-0B63F5B207A5}"/>
              </a:ext>
            </a:extLst>
          </p:cNvPr>
          <p:cNvSpPr txBox="1"/>
          <p:nvPr/>
        </p:nvSpPr>
        <p:spPr>
          <a:xfrm>
            <a:off x="6429375" y="2450068"/>
            <a:ext cx="59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DFCE9-E788-4C27-AF66-0B1DFA82C252}"/>
              </a:ext>
            </a:extLst>
          </p:cNvPr>
          <p:cNvSpPr txBox="1"/>
          <p:nvPr/>
        </p:nvSpPr>
        <p:spPr>
          <a:xfrm>
            <a:off x="10147176" y="2450068"/>
            <a:ext cx="63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B16B68-6468-4622-9012-5F3C9ED265D1}"/>
              </a:ext>
            </a:extLst>
          </p:cNvPr>
          <p:cNvSpPr/>
          <p:nvPr/>
        </p:nvSpPr>
        <p:spPr>
          <a:xfrm>
            <a:off x="838200" y="2955132"/>
            <a:ext cx="2312410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SKBR3 Imaging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1165B7-6078-4EE7-93E3-EFEA8AE7FF03}"/>
              </a:ext>
            </a:extLst>
          </p:cNvPr>
          <p:cNvSpPr/>
          <p:nvPr/>
        </p:nvSpPr>
        <p:spPr>
          <a:xfrm>
            <a:off x="2269115" y="3412331"/>
            <a:ext cx="2093335" cy="4571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SKBR3 processing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045F58-46D3-4F60-8C86-FE1C4097332F}"/>
              </a:ext>
            </a:extLst>
          </p:cNvPr>
          <p:cNvSpPr/>
          <p:nvPr/>
        </p:nvSpPr>
        <p:spPr>
          <a:xfrm>
            <a:off x="4002665" y="3904179"/>
            <a:ext cx="2312410" cy="4571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EFM192A Imaging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C5B391-7EA6-46C6-95A2-663997A443CE}"/>
              </a:ext>
            </a:extLst>
          </p:cNvPr>
          <p:cNvSpPr/>
          <p:nvPr/>
        </p:nvSpPr>
        <p:spPr>
          <a:xfrm>
            <a:off x="5571681" y="4396027"/>
            <a:ext cx="2312410" cy="45719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EFM192A processing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2AAAE5-FABD-4075-86E7-827B0BBCA998}"/>
              </a:ext>
            </a:extLst>
          </p:cNvPr>
          <p:cNvSpPr txBox="1"/>
          <p:nvPr/>
        </p:nvSpPr>
        <p:spPr>
          <a:xfrm>
            <a:off x="4144127" y="2406135"/>
            <a:ext cx="61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27DAD7-F869-4551-BD50-B9C592432D2C}"/>
              </a:ext>
            </a:extLst>
          </p:cNvPr>
          <p:cNvSpPr/>
          <p:nvPr/>
        </p:nvSpPr>
        <p:spPr>
          <a:xfrm>
            <a:off x="7965440" y="3675580"/>
            <a:ext cx="3657600" cy="45719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61779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62B27-8B36-4816-9E49-8EE7FB85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A0438-7E69-43BD-9854-BE3F2A245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Project Goal: </a:t>
            </a:r>
            <a:r>
              <a:rPr lang="en-US" i="1" dirty="0"/>
              <a:t>Match HER2 mutations to effective targeted therapies.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Experiment Summary: For the </a:t>
            </a:r>
            <a:r>
              <a:rPr lang="en-US" b="1" dirty="0"/>
              <a:t>SKBR3,</a:t>
            </a:r>
            <a:r>
              <a:rPr lang="en-US" dirty="0"/>
              <a:t> </a:t>
            </a:r>
            <a:r>
              <a:rPr lang="en-US" b="1" i="0" dirty="0">
                <a:effectLst/>
                <a:latin typeface="Segoe UI" panose="020B0502040204020203" pitchFamily="34" charset="0"/>
              </a:rPr>
              <a:t>EFM192A</a:t>
            </a:r>
            <a:r>
              <a:rPr lang="en-US" dirty="0"/>
              <a:t> cell line: </a:t>
            </a:r>
          </a:p>
          <a:p>
            <a:pPr marL="0" indent="0">
              <a:buNone/>
            </a:pPr>
            <a:r>
              <a:rPr lang="en-US" dirty="0"/>
              <a:t>	(Test control cell lines (see below) with each mutant) </a:t>
            </a:r>
          </a:p>
          <a:p>
            <a:pPr marL="0" indent="0">
              <a:buNone/>
            </a:pPr>
            <a:r>
              <a:rPr lang="en-US" dirty="0"/>
              <a:t>	1) induce a specific HER2 mutation </a:t>
            </a:r>
          </a:p>
          <a:p>
            <a:pPr marL="0" indent="0">
              <a:buNone/>
            </a:pPr>
            <a:r>
              <a:rPr lang="en-US" dirty="0"/>
              <a:t>	2) The functional response to a </a:t>
            </a:r>
            <a:r>
              <a:rPr lang="en-US" b="1" dirty="0"/>
              <a:t>Neratinib and Trastuzumab</a:t>
            </a:r>
            <a:r>
              <a:rPr lang="en-US" dirty="0"/>
              <a:t> is measured by live cell reporter imaging </a:t>
            </a:r>
          </a:p>
          <a:p>
            <a:pPr marL="0" indent="0">
              <a:buNone/>
            </a:pPr>
            <a:r>
              <a:rPr lang="en-US" dirty="0"/>
              <a:t>		(pathway activity time series).</a:t>
            </a:r>
          </a:p>
          <a:p>
            <a:pPr marL="0" indent="0">
              <a:buNone/>
            </a:pPr>
            <a:r>
              <a:rPr lang="en-US" dirty="0"/>
              <a:t>Controls: </a:t>
            </a:r>
          </a:p>
          <a:p>
            <a:r>
              <a:rPr lang="en-US" dirty="0"/>
              <a:t>WT SKB cells: These cells are </a:t>
            </a:r>
            <a:r>
              <a:rPr lang="en-US" b="1" dirty="0"/>
              <a:t>sensitive </a:t>
            </a:r>
            <a:r>
              <a:rPr lang="en-US" dirty="0"/>
              <a:t>to both </a:t>
            </a:r>
            <a:r>
              <a:rPr lang="en-US" b="1" dirty="0"/>
              <a:t>Neratinib and Trastuzumab.</a:t>
            </a:r>
          </a:p>
          <a:p>
            <a:r>
              <a:rPr lang="en-US" dirty="0"/>
              <a:t>T798I cells: These cells are </a:t>
            </a:r>
            <a:r>
              <a:rPr lang="en-US" b="1" dirty="0"/>
              <a:t>resistant to neratinib</a:t>
            </a:r>
            <a:r>
              <a:rPr lang="en-US" dirty="0"/>
              <a:t> and has an </a:t>
            </a:r>
            <a:r>
              <a:rPr lang="en-US" b="1" dirty="0"/>
              <a:t>unknown response to Trastuzumab</a:t>
            </a:r>
          </a:p>
          <a:p>
            <a:r>
              <a:rPr lang="en-US" b="1" dirty="0"/>
              <a:t>Nd611 cells: Resistant driver in-vivo – but may not show resistance in-vitro … maybe resistant to Trastuzumab.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5800" dirty="0"/>
              <a:t>The goal of this analysis is to explore how to assign mutant HER2 cell lines resistance/sensitivity calls.</a:t>
            </a:r>
          </a:p>
          <a:p>
            <a:pPr marL="0" indent="0">
              <a:buNone/>
            </a:pPr>
            <a:r>
              <a:rPr lang="en-US" sz="5800" dirty="0"/>
              <a:t>(</a:t>
            </a:r>
            <a:r>
              <a:rPr lang="en-US" sz="5800" i="1" dirty="0"/>
              <a:t>The data presented was done with ½ of the SKBR3 dataset</a:t>
            </a:r>
            <a:r>
              <a:rPr lang="en-US" sz="5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981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C147-6ED5-45BB-883F-CAC318EB4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82E598-15D2-42E7-9CA6-549606EDB1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Perform </a:t>
                </a:r>
                <a:r>
                  <a:rPr lang="en-US" i="1" dirty="0"/>
                  <a:t>K-means Time Series</a:t>
                </a:r>
                <a:r>
                  <a:rPr lang="en-US" dirty="0"/>
                  <a:t> clustering (# clusters = k)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Characterize each experiment by k features: proportion of cells assigned to each cluster. E.g.,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𝑇𝑟𝑒𝑎𝑡𝑚𝑒𝑛𝑡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;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𝐹𝑒𝑎𝑡𝑢𝑟𝑒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1=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𝑐𝑒𝑙𝑙𝑠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𝑎𝑠𝑠𝑖𝑔𝑛𝑒𝑑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𝑐𝑙𝑢𝑠𝑡𝑒𝑟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#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𝑐𝑒𝑙𝑙𝑠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𝑇𝑟𝑒𝑎𝑡𝑚𝑒𝑛𝑡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dirty="0"/>
                  <a:t>3. Dimensionality Reduction (Principle Components Analysis)</a:t>
                </a:r>
              </a:p>
              <a:p>
                <a:pPr marL="0" indent="0">
                  <a:buNone/>
                </a:pPr>
                <a:r>
                  <a:rPr lang="en-US" dirty="0"/>
                  <a:t>4. Use controls (WT/T798I) replicates to train classifier to predict sensitive/resistant/untreated (2 classes). </a:t>
                </a:r>
              </a:p>
              <a:p>
                <a:pPr marL="0" indent="0">
                  <a:buNone/>
                </a:pPr>
                <a:r>
                  <a:rPr lang="en-US" dirty="0"/>
                  <a:t>5. Predict class for all treatment groups – assign call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82E598-15D2-42E7-9CA6-549606EDB1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153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33FB6-C891-40CB-974F-088DF2D9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Pre-Processing, QC, Filtering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A792-D949-42AE-ADEE-3C1F02340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50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Using normalized data </a:t>
            </a:r>
          </a:p>
          <a:p>
            <a:r>
              <a:rPr lang="en-US" dirty="0"/>
              <a:t>Excluded time that has missing features across all treatment groups</a:t>
            </a:r>
          </a:p>
          <a:p>
            <a:pPr lvl="1"/>
            <a:r>
              <a:rPr lang="en-US" dirty="0"/>
              <a:t>Why is the data missing? </a:t>
            </a:r>
            <a:r>
              <a:rPr lang="en-US" i="1" dirty="0"/>
              <a:t>Data is run for different lengths depending on when it is collected by Samuel – arbitrary differences </a:t>
            </a:r>
          </a:p>
          <a:p>
            <a:r>
              <a:rPr lang="en-US" dirty="0"/>
              <a:t>Resampled time-series to length = 100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593655-845E-4E0F-9319-25F23543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36" y="4450672"/>
            <a:ext cx="11229975" cy="207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28194873-A86D-4AF2-9F3E-12C2B1CC51C6}"/>
              </a:ext>
            </a:extLst>
          </p:cNvPr>
          <p:cNvSpPr/>
          <p:nvPr/>
        </p:nvSpPr>
        <p:spPr>
          <a:xfrm rot="5400000">
            <a:off x="3651615" y="1826484"/>
            <a:ext cx="165894" cy="47228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3B046-52E5-45B2-B0B7-2331F204368C}"/>
              </a:ext>
            </a:extLst>
          </p:cNvPr>
          <p:cNvSpPr txBox="1"/>
          <p:nvPr/>
        </p:nvSpPr>
        <p:spPr>
          <a:xfrm rot="16200000">
            <a:off x="-77776" y="493395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# NAs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1AB28D-625E-4B48-969D-34685A0E605B}"/>
              </a:ext>
            </a:extLst>
          </p:cNvPr>
          <p:cNvSpPr txBox="1"/>
          <p:nvPr/>
        </p:nvSpPr>
        <p:spPr>
          <a:xfrm>
            <a:off x="2190750" y="3668174"/>
            <a:ext cx="291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Clover time series 0-58 hours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29449A4-01E7-41BE-909A-563756BBA115}"/>
              </a:ext>
            </a:extLst>
          </p:cNvPr>
          <p:cNvSpPr/>
          <p:nvPr/>
        </p:nvSpPr>
        <p:spPr>
          <a:xfrm rot="5400000">
            <a:off x="8528415" y="1826483"/>
            <a:ext cx="165894" cy="472287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7ACDF-0762-40AE-ADC6-956D85287B0F}"/>
              </a:ext>
            </a:extLst>
          </p:cNvPr>
          <p:cNvSpPr txBox="1"/>
          <p:nvPr/>
        </p:nvSpPr>
        <p:spPr>
          <a:xfrm>
            <a:off x="7067550" y="3668173"/>
            <a:ext cx="316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Mscarlet</a:t>
            </a:r>
            <a:r>
              <a:rPr lang="en-US" dirty="0"/>
              <a:t> time series 0-58 hours</a:t>
            </a:r>
          </a:p>
        </p:txBody>
      </p:sp>
    </p:spTree>
    <p:extLst>
      <p:ext uri="{BB962C8B-B14F-4D97-AF65-F5344CB8AC3E}">
        <p14:creationId xmlns:p14="http://schemas.microsoft.com/office/powerpoint/2010/main" val="3444395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0583-2BF8-4A3A-88F5-D153C9C7F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D1952-68A2-4931-9817-B2BA037DA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2480"/>
            <a:ext cx="12135661" cy="366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60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93377-C4CA-424C-8D25-239A6FD5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Effects [To-Do]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A7C2A-993F-4C63-B7B6-94160F7A6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untreated controls, assume normal distribution- fit params and identify outliers by likelihood below some threshold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A9AD70-5254-42F4-B868-0DE4E6A2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147" y="2809875"/>
            <a:ext cx="53530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9884D6-6B38-4A59-89B7-69B9F1C9509C}"/>
              </a:ext>
            </a:extLst>
          </p:cNvPr>
          <p:cNvSpPr txBox="1"/>
          <p:nvPr/>
        </p:nvSpPr>
        <p:spPr>
          <a:xfrm>
            <a:off x="6832761" y="2545523"/>
            <a:ext cx="120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Untreated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0F9D9F-0BFB-4C0B-97C8-C91E236C8661}"/>
              </a:ext>
            </a:extLst>
          </p:cNvPr>
          <p:cNvSpPr/>
          <p:nvPr/>
        </p:nvSpPr>
        <p:spPr>
          <a:xfrm>
            <a:off x="5638800" y="2890519"/>
            <a:ext cx="1300480" cy="3602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13F60-3E51-427D-87C3-DDDD20D40809}"/>
              </a:ext>
            </a:extLst>
          </p:cNvPr>
          <p:cNvSpPr/>
          <p:nvPr/>
        </p:nvSpPr>
        <p:spPr>
          <a:xfrm>
            <a:off x="5791200" y="5183266"/>
            <a:ext cx="1696720" cy="851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2A5B3-7D9D-48FE-8545-1CEC36683492}"/>
              </a:ext>
            </a:extLst>
          </p:cNvPr>
          <p:cNvSpPr/>
          <p:nvPr/>
        </p:nvSpPr>
        <p:spPr>
          <a:xfrm>
            <a:off x="5791200" y="5609153"/>
            <a:ext cx="1380482" cy="851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DB2D7A-BB09-4004-B5DF-41088FE68057}"/>
              </a:ext>
            </a:extLst>
          </p:cNvPr>
          <p:cNvSpPr/>
          <p:nvPr/>
        </p:nvSpPr>
        <p:spPr>
          <a:xfrm rot="1887620">
            <a:off x="8012050" y="5089668"/>
            <a:ext cx="709071" cy="1259670"/>
          </a:xfrm>
          <a:prstGeom prst="ellipse">
            <a:avLst/>
          </a:prstGeom>
          <a:solidFill>
            <a:schemeClr val="accent1">
              <a:lumMod val="60000"/>
              <a:lumOff val="40000"/>
              <a:alpha val="1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D964CC-DAE4-4E6A-8B66-709B931A240D}"/>
              </a:ext>
            </a:extLst>
          </p:cNvPr>
          <p:cNvSpPr/>
          <p:nvPr/>
        </p:nvSpPr>
        <p:spPr>
          <a:xfrm rot="4914342">
            <a:off x="7976679" y="4106697"/>
            <a:ext cx="779811" cy="1957277"/>
          </a:xfrm>
          <a:prstGeom prst="ellipse">
            <a:avLst/>
          </a:prstGeom>
          <a:solidFill>
            <a:srgbClr val="FFC000">
              <a:alpha val="14902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3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A799F-58F5-4F62-96D8-BAF94F237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Tslearn</a:t>
            </a:r>
            <a:r>
              <a:rPr lang="en-US" dirty="0"/>
              <a:t> </a:t>
            </a:r>
            <a:r>
              <a:rPr lang="en-US" dirty="0" err="1"/>
              <a:t>TimeSeriesResampler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59E2-9600-48D5-B575-EAF23F848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320" y="1745616"/>
            <a:ext cx="4465320" cy="4351338"/>
          </a:xfrm>
        </p:spPr>
        <p:txBody>
          <a:bodyPr/>
          <a:lstStyle/>
          <a:p>
            <a:r>
              <a:rPr lang="en-US" dirty="0"/>
              <a:t>Uses scipy.interp1d</a:t>
            </a:r>
          </a:p>
          <a:p>
            <a:pPr lvl="1"/>
            <a:r>
              <a:rPr lang="en-US" dirty="0"/>
              <a:t>Type: “</a:t>
            </a:r>
            <a:r>
              <a:rPr lang="en-US" dirty="0" err="1"/>
              <a:t>slinear</a:t>
            </a:r>
            <a:r>
              <a:rPr lang="en-US" dirty="0"/>
              <a:t>” (spline of order 1)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Interpolation </a:t>
            </a:r>
            <a:r>
              <a:rPr lang="en-US" dirty="0">
                <a:hlinkClick r:id="rId2"/>
              </a:rPr>
              <a:t>tutorial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50" name="Picture 2" descr="SPLINEFIT EXAMPLES">
            <a:extLst>
              <a:ext uri="{FF2B5EF4-FFF2-40B4-BE49-F238E27FC236}">
                <a16:creationId xmlns:a16="http://schemas.microsoft.com/office/drawing/2014/main" id="{C5F65F7F-4862-4BB4-BE02-EDF269EFE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89" y="1208880"/>
            <a:ext cx="7545611" cy="564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9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288D-4D60-439B-B1A9-1D389B02C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2EE43-630C-46A4-80C7-C4C1E3723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Pharmacodynamics platform overview</a:t>
            </a:r>
          </a:p>
          <a:p>
            <a:r>
              <a:rPr lang="en-US" dirty="0"/>
              <a:t>HER2 project aim 1 overview  </a:t>
            </a:r>
          </a:p>
          <a:p>
            <a:r>
              <a:rPr lang="en-US" dirty="0"/>
              <a:t>Experimental design + timeline </a:t>
            </a:r>
          </a:p>
          <a:p>
            <a:r>
              <a:rPr lang="en-US" dirty="0"/>
              <a:t>Data analysis </a:t>
            </a:r>
          </a:p>
          <a:p>
            <a:r>
              <a:rPr lang="en-US" dirty="0"/>
              <a:t>Sensitivity analysis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08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3512-60CC-4197-8D34-1A9CACD4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319" y="5208071"/>
            <a:ext cx="10515600" cy="1325563"/>
          </a:xfrm>
        </p:spPr>
        <p:txBody>
          <a:bodyPr/>
          <a:lstStyle/>
          <a:p>
            <a:r>
              <a:rPr lang="en-US" dirty="0"/>
              <a:t>Resampling 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A398CF-8CB8-4EA4-A5AF-5ADACA3B6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9" y="107258"/>
            <a:ext cx="8427402" cy="221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CA5A43-ACAB-4465-91B2-59A60D3E4853}"/>
              </a:ext>
            </a:extLst>
          </p:cNvPr>
          <p:cNvSpPr txBox="1"/>
          <p:nvPr/>
        </p:nvSpPr>
        <p:spPr>
          <a:xfrm>
            <a:off x="8930640" y="838142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Sz</a:t>
            </a:r>
            <a:r>
              <a:rPr lang="en-US" dirty="0"/>
              <a:t> = 100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D50138-DFC5-4B08-9200-C0D17D5BA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0" y="2410958"/>
            <a:ext cx="8427402" cy="221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40C57-1848-4D18-99C4-879B4B17703E}"/>
              </a:ext>
            </a:extLst>
          </p:cNvPr>
          <p:cNvSpPr txBox="1"/>
          <p:nvPr/>
        </p:nvSpPr>
        <p:spPr>
          <a:xfrm>
            <a:off x="9047658" y="3333622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Sz</a:t>
            </a:r>
            <a:r>
              <a:rPr lang="en-US" dirty="0"/>
              <a:t> = 50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407D047-5039-4413-A771-76B1C7EB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905" y="4905019"/>
            <a:ext cx="6628275" cy="174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1BF3A-19E4-4420-9AFF-C50B47864A7C}"/>
              </a:ext>
            </a:extLst>
          </p:cNvPr>
          <p:cNvSpPr txBox="1"/>
          <p:nvPr/>
        </p:nvSpPr>
        <p:spPr>
          <a:xfrm>
            <a:off x="10343991" y="5023405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Sz</a:t>
            </a:r>
            <a:r>
              <a:rPr lang="en-US" dirty="0"/>
              <a:t> = 25</a:t>
            </a:r>
          </a:p>
        </p:txBody>
      </p:sp>
    </p:spTree>
    <p:extLst>
      <p:ext uri="{BB962C8B-B14F-4D97-AF65-F5344CB8AC3E}">
        <p14:creationId xmlns:p14="http://schemas.microsoft.com/office/powerpoint/2010/main" val="2201323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1DB81-0830-47BB-BF7D-655BB4D6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Time Series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B327-9CB5-4754-A28A-11F4B4910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Tslearn</a:t>
            </a:r>
            <a:r>
              <a:rPr lang="en-US" dirty="0"/>
              <a:t> Package: </a:t>
            </a:r>
            <a:r>
              <a:rPr lang="en-US" dirty="0">
                <a:hlinkClick r:id="rId2"/>
              </a:rPr>
              <a:t>https://tslearn.readthedocs.io/en/stable/index.html</a:t>
            </a:r>
            <a:endParaRPr lang="en-US" dirty="0"/>
          </a:p>
          <a:p>
            <a:r>
              <a:rPr lang="en-US" dirty="0"/>
              <a:t>Distance metric: Euclidean   [options: DTW, DTW-soft, </a:t>
            </a:r>
            <a:r>
              <a:rPr lang="en-US" dirty="0" err="1"/>
              <a:t>KernelKmeans</a:t>
            </a:r>
            <a:r>
              <a:rPr lang="en-US" dirty="0"/>
              <a:t>]</a:t>
            </a:r>
          </a:p>
          <a:p>
            <a:r>
              <a:rPr lang="en-US" dirty="0"/>
              <a:t>Elbow plot suggests knee at around 4 – HOWEVER – experimentation shows better separation with greater # clusters: </a:t>
            </a:r>
          </a:p>
          <a:p>
            <a:pPr lvl="1"/>
            <a:r>
              <a:rPr lang="en-US" dirty="0"/>
              <a:t>Used </a:t>
            </a:r>
            <a:r>
              <a:rPr lang="en-US" b="1" dirty="0"/>
              <a:t>K (# clusters) = 25</a:t>
            </a:r>
            <a:r>
              <a:rPr lang="en-US" dirty="0"/>
              <a:t>  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B3F08A-1948-44C4-9096-404D19385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024063"/>
            <a:ext cx="3543300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474BE29-1191-4DE1-B370-8F96E195A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875"/>
            <a:ext cx="12192000" cy="606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151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7E81-27F7-43F1-A961-AA2C747B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cluster proportion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6C98D6-FA15-4545-80E0-8149B816848E}"/>
              </a:ext>
            </a:extLst>
          </p:cNvPr>
          <p:cNvCxnSpPr/>
          <p:nvPr/>
        </p:nvCxnSpPr>
        <p:spPr>
          <a:xfrm flipV="1">
            <a:off x="819150" y="2324100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E847DA-6565-4CFB-8EC8-7C31D375396F}"/>
              </a:ext>
            </a:extLst>
          </p:cNvPr>
          <p:cNvCxnSpPr/>
          <p:nvPr/>
        </p:nvCxnSpPr>
        <p:spPr>
          <a:xfrm>
            <a:off x="819150" y="3048000"/>
            <a:ext cx="1876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39E3B93-49C5-46FF-94ED-2B1944046800}"/>
              </a:ext>
            </a:extLst>
          </p:cNvPr>
          <p:cNvSpPr/>
          <p:nvPr/>
        </p:nvSpPr>
        <p:spPr>
          <a:xfrm>
            <a:off x="857250" y="2600325"/>
            <a:ext cx="1695450" cy="276225"/>
          </a:xfrm>
          <a:custGeom>
            <a:avLst/>
            <a:gdLst>
              <a:gd name="connsiteX0" fmla="*/ 0 w 1695450"/>
              <a:gd name="connsiteY0" fmla="*/ 276225 h 276225"/>
              <a:gd name="connsiteX1" fmla="*/ 142875 w 1695450"/>
              <a:gd name="connsiteY1" fmla="*/ 266700 h 276225"/>
              <a:gd name="connsiteX2" fmla="*/ 171450 w 1695450"/>
              <a:gd name="connsiteY2" fmla="*/ 238125 h 276225"/>
              <a:gd name="connsiteX3" fmla="*/ 219075 w 1695450"/>
              <a:gd name="connsiteY3" fmla="*/ 133350 h 276225"/>
              <a:gd name="connsiteX4" fmla="*/ 238125 w 1695450"/>
              <a:gd name="connsiteY4" fmla="*/ 104775 h 276225"/>
              <a:gd name="connsiteX5" fmla="*/ 266700 w 1695450"/>
              <a:gd name="connsiteY5" fmla="*/ 95250 h 276225"/>
              <a:gd name="connsiteX6" fmla="*/ 485775 w 1695450"/>
              <a:gd name="connsiteY6" fmla="*/ 85725 h 276225"/>
              <a:gd name="connsiteX7" fmla="*/ 647700 w 1695450"/>
              <a:gd name="connsiteY7" fmla="*/ 123825 h 276225"/>
              <a:gd name="connsiteX8" fmla="*/ 657225 w 1695450"/>
              <a:gd name="connsiteY8" fmla="*/ 171450 h 276225"/>
              <a:gd name="connsiteX9" fmla="*/ 752475 w 1695450"/>
              <a:gd name="connsiteY9" fmla="*/ 200025 h 276225"/>
              <a:gd name="connsiteX10" fmla="*/ 790575 w 1695450"/>
              <a:gd name="connsiteY10" fmla="*/ 219075 h 276225"/>
              <a:gd name="connsiteX11" fmla="*/ 857250 w 1695450"/>
              <a:gd name="connsiteY11" fmla="*/ 238125 h 276225"/>
              <a:gd name="connsiteX12" fmla="*/ 1019175 w 1695450"/>
              <a:gd name="connsiteY12" fmla="*/ 247650 h 276225"/>
              <a:gd name="connsiteX13" fmla="*/ 1057275 w 1695450"/>
              <a:gd name="connsiteY13" fmla="*/ 180975 h 276225"/>
              <a:gd name="connsiteX14" fmla="*/ 1066800 w 1695450"/>
              <a:gd name="connsiteY14" fmla="*/ 152400 h 276225"/>
              <a:gd name="connsiteX15" fmla="*/ 1085850 w 1695450"/>
              <a:gd name="connsiteY15" fmla="*/ 57150 h 276225"/>
              <a:gd name="connsiteX16" fmla="*/ 1123950 w 1695450"/>
              <a:gd name="connsiteY16" fmla="*/ 0 h 276225"/>
              <a:gd name="connsiteX17" fmla="*/ 1314450 w 1695450"/>
              <a:gd name="connsiteY17" fmla="*/ 9525 h 276225"/>
              <a:gd name="connsiteX18" fmla="*/ 1381125 w 1695450"/>
              <a:gd name="connsiteY18" fmla="*/ 28575 h 276225"/>
              <a:gd name="connsiteX19" fmla="*/ 1504950 w 1695450"/>
              <a:gd name="connsiteY19" fmla="*/ 47625 h 276225"/>
              <a:gd name="connsiteX20" fmla="*/ 1533525 w 1695450"/>
              <a:gd name="connsiteY20" fmla="*/ 57150 h 276225"/>
              <a:gd name="connsiteX21" fmla="*/ 1609725 w 1695450"/>
              <a:gd name="connsiteY21" fmla="*/ 66675 h 276225"/>
              <a:gd name="connsiteX22" fmla="*/ 1628775 w 1695450"/>
              <a:gd name="connsiteY22" fmla="*/ 133350 h 276225"/>
              <a:gd name="connsiteX23" fmla="*/ 1666875 w 1695450"/>
              <a:gd name="connsiteY23" fmla="*/ 180975 h 276225"/>
              <a:gd name="connsiteX24" fmla="*/ 1695450 w 1695450"/>
              <a:gd name="connsiteY24" fmla="*/ 18097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5450" h="276225">
                <a:moveTo>
                  <a:pt x="0" y="276225"/>
                </a:moveTo>
                <a:cubicBezTo>
                  <a:pt x="47625" y="273050"/>
                  <a:pt x="96281" y="277054"/>
                  <a:pt x="142875" y="266700"/>
                </a:cubicBezTo>
                <a:cubicBezTo>
                  <a:pt x="156025" y="263778"/>
                  <a:pt x="164218" y="249489"/>
                  <a:pt x="171450" y="238125"/>
                </a:cubicBezTo>
                <a:cubicBezTo>
                  <a:pt x="293578" y="46209"/>
                  <a:pt x="172449" y="226603"/>
                  <a:pt x="219075" y="133350"/>
                </a:cubicBezTo>
                <a:cubicBezTo>
                  <a:pt x="224195" y="123111"/>
                  <a:pt x="229186" y="111926"/>
                  <a:pt x="238125" y="104775"/>
                </a:cubicBezTo>
                <a:cubicBezTo>
                  <a:pt x="245965" y="98503"/>
                  <a:pt x="256689" y="96020"/>
                  <a:pt x="266700" y="95250"/>
                </a:cubicBezTo>
                <a:cubicBezTo>
                  <a:pt x="339579" y="89644"/>
                  <a:pt x="412750" y="88900"/>
                  <a:pt x="485775" y="85725"/>
                </a:cubicBezTo>
                <a:cubicBezTo>
                  <a:pt x="554896" y="90333"/>
                  <a:pt x="622602" y="56898"/>
                  <a:pt x="647700" y="123825"/>
                </a:cubicBezTo>
                <a:cubicBezTo>
                  <a:pt x="653384" y="138984"/>
                  <a:pt x="645777" y="160002"/>
                  <a:pt x="657225" y="171450"/>
                </a:cubicBezTo>
                <a:cubicBezTo>
                  <a:pt x="670252" y="184477"/>
                  <a:pt x="731755" y="192255"/>
                  <a:pt x="752475" y="200025"/>
                </a:cubicBezTo>
                <a:cubicBezTo>
                  <a:pt x="765770" y="205011"/>
                  <a:pt x="777524" y="213482"/>
                  <a:pt x="790575" y="219075"/>
                </a:cubicBezTo>
                <a:cubicBezTo>
                  <a:pt x="802821" y="224323"/>
                  <a:pt x="846893" y="237139"/>
                  <a:pt x="857250" y="238125"/>
                </a:cubicBezTo>
                <a:cubicBezTo>
                  <a:pt x="911075" y="243251"/>
                  <a:pt x="965200" y="244475"/>
                  <a:pt x="1019175" y="247650"/>
                </a:cubicBezTo>
                <a:cubicBezTo>
                  <a:pt x="1038307" y="218952"/>
                  <a:pt x="1042773" y="214812"/>
                  <a:pt x="1057275" y="180975"/>
                </a:cubicBezTo>
                <a:cubicBezTo>
                  <a:pt x="1061230" y="171747"/>
                  <a:pt x="1063625" y="161925"/>
                  <a:pt x="1066800" y="152400"/>
                </a:cubicBezTo>
                <a:cubicBezTo>
                  <a:pt x="1069166" y="135835"/>
                  <a:pt x="1073062" y="80169"/>
                  <a:pt x="1085850" y="57150"/>
                </a:cubicBezTo>
                <a:cubicBezTo>
                  <a:pt x="1096969" y="37136"/>
                  <a:pt x="1123950" y="0"/>
                  <a:pt x="1123950" y="0"/>
                </a:cubicBezTo>
                <a:cubicBezTo>
                  <a:pt x="1187450" y="3175"/>
                  <a:pt x="1251090" y="4245"/>
                  <a:pt x="1314450" y="9525"/>
                </a:cubicBezTo>
                <a:cubicBezTo>
                  <a:pt x="1355032" y="12907"/>
                  <a:pt x="1345698" y="21490"/>
                  <a:pt x="1381125" y="28575"/>
                </a:cubicBezTo>
                <a:cubicBezTo>
                  <a:pt x="1457084" y="43767"/>
                  <a:pt x="1434115" y="31884"/>
                  <a:pt x="1504950" y="47625"/>
                </a:cubicBezTo>
                <a:cubicBezTo>
                  <a:pt x="1514751" y="49803"/>
                  <a:pt x="1523647" y="55354"/>
                  <a:pt x="1533525" y="57150"/>
                </a:cubicBezTo>
                <a:cubicBezTo>
                  <a:pt x="1558710" y="61729"/>
                  <a:pt x="1584325" y="63500"/>
                  <a:pt x="1609725" y="66675"/>
                </a:cubicBezTo>
                <a:cubicBezTo>
                  <a:pt x="1632563" y="135188"/>
                  <a:pt x="1604855" y="49629"/>
                  <a:pt x="1628775" y="133350"/>
                </a:cubicBezTo>
                <a:cubicBezTo>
                  <a:pt x="1636435" y="160161"/>
                  <a:pt x="1636200" y="170750"/>
                  <a:pt x="1666875" y="180975"/>
                </a:cubicBezTo>
                <a:cubicBezTo>
                  <a:pt x="1675911" y="183987"/>
                  <a:pt x="1685925" y="180975"/>
                  <a:pt x="1695450" y="1809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09698EF-DC10-4701-ADAF-00B64231BF7F}"/>
              </a:ext>
            </a:extLst>
          </p:cNvPr>
          <p:cNvSpPr/>
          <p:nvPr/>
        </p:nvSpPr>
        <p:spPr>
          <a:xfrm>
            <a:off x="876300" y="2551150"/>
            <a:ext cx="1638300" cy="382550"/>
          </a:xfrm>
          <a:custGeom>
            <a:avLst/>
            <a:gdLst>
              <a:gd name="connsiteX0" fmla="*/ 0 w 1638300"/>
              <a:gd name="connsiteY0" fmla="*/ 20600 h 382550"/>
              <a:gd name="connsiteX1" fmla="*/ 123825 w 1638300"/>
              <a:gd name="connsiteY1" fmla="*/ 30125 h 382550"/>
              <a:gd name="connsiteX2" fmla="*/ 152400 w 1638300"/>
              <a:gd name="connsiteY2" fmla="*/ 39650 h 382550"/>
              <a:gd name="connsiteX3" fmla="*/ 228600 w 1638300"/>
              <a:gd name="connsiteY3" fmla="*/ 58700 h 382550"/>
              <a:gd name="connsiteX4" fmla="*/ 257175 w 1638300"/>
              <a:gd name="connsiteY4" fmla="*/ 68225 h 382550"/>
              <a:gd name="connsiteX5" fmla="*/ 542925 w 1638300"/>
              <a:gd name="connsiteY5" fmla="*/ 77750 h 382550"/>
              <a:gd name="connsiteX6" fmla="*/ 590550 w 1638300"/>
              <a:gd name="connsiteY6" fmla="*/ 125375 h 382550"/>
              <a:gd name="connsiteX7" fmla="*/ 609600 w 1638300"/>
              <a:gd name="connsiteY7" fmla="*/ 153950 h 382550"/>
              <a:gd name="connsiteX8" fmla="*/ 638175 w 1638300"/>
              <a:gd name="connsiteY8" fmla="*/ 182525 h 382550"/>
              <a:gd name="connsiteX9" fmla="*/ 647700 w 1638300"/>
              <a:gd name="connsiteY9" fmla="*/ 211100 h 382550"/>
              <a:gd name="connsiteX10" fmla="*/ 704850 w 1638300"/>
              <a:gd name="connsiteY10" fmla="*/ 239675 h 382550"/>
              <a:gd name="connsiteX11" fmla="*/ 762000 w 1638300"/>
              <a:gd name="connsiteY11" fmla="*/ 277775 h 382550"/>
              <a:gd name="connsiteX12" fmla="*/ 790575 w 1638300"/>
              <a:gd name="connsiteY12" fmla="*/ 296825 h 382550"/>
              <a:gd name="connsiteX13" fmla="*/ 904875 w 1638300"/>
              <a:gd name="connsiteY13" fmla="*/ 325400 h 382550"/>
              <a:gd name="connsiteX14" fmla="*/ 981075 w 1638300"/>
              <a:gd name="connsiteY14" fmla="*/ 363500 h 382550"/>
              <a:gd name="connsiteX15" fmla="*/ 1047750 w 1638300"/>
              <a:gd name="connsiteY15" fmla="*/ 382550 h 382550"/>
              <a:gd name="connsiteX16" fmla="*/ 1181100 w 1638300"/>
              <a:gd name="connsiteY16" fmla="*/ 373025 h 382550"/>
              <a:gd name="connsiteX17" fmla="*/ 1209675 w 1638300"/>
              <a:gd name="connsiteY17" fmla="*/ 353975 h 382550"/>
              <a:gd name="connsiteX18" fmla="*/ 1276350 w 1638300"/>
              <a:gd name="connsiteY18" fmla="*/ 344450 h 382550"/>
              <a:gd name="connsiteX19" fmla="*/ 1314450 w 1638300"/>
              <a:gd name="connsiteY19" fmla="*/ 287300 h 382550"/>
              <a:gd name="connsiteX20" fmla="*/ 1323975 w 1638300"/>
              <a:gd name="connsiteY20" fmla="*/ 258725 h 382550"/>
              <a:gd name="connsiteX21" fmla="*/ 1343025 w 1638300"/>
              <a:gd name="connsiteY21" fmla="*/ 220625 h 382550"/>
              <a:gd name="connsiteX22" fmla="*/ 1409700 w 1638300"/>
              <a:gd name="connsiteY22" fmla="*/ 134900 h 382550"/>
              <a:gd name="connsiteX23" fmla="*/ 1438275 w 1638300"/>
              <a:gd name="connsiteY23" fmla="*/ 115850 h 382550"/>
              <a:gd name="connsiteX24" fmla="*/ 1457325 w 1638300"/>
              <a:gd name="connsiteY24" fmla="*/ 87275 h 382550"/>
              <a:gd name="connsiteX25" fmla="*/ 1514475 w 1638300"/>
              <a:gd name="connsiteY25" fmla="*/ 58700 h 382550"/>
              <a:gd name="connsiteX26" fmla="*/ 1571625 w 1638300"/>
              <a:gd name="connsiteY26" fmla="*/ 20600 h 382550"/>
              <a:gd name="connsiteX27" fmla="*/ 1600200 w 1638300"/>
              <a:gd name="connsiteY27" fmla="*/ 1550 h 382550"/>
              <a:gd name="connsiteX28" fmla="*/ 1638300 w 1638300"/>
              <a:gd name="connsiteY28" fmla="*/ 1550 h 3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8300" h="382550">
                <a:moveTo>
                  <a:pt x="0" y="20600"/>
                </a:moveTo>
                <a:cubicBezTo>
                  <a:pt x="41275" y="23775"/>
                  <a:pt x="82748" y="24990"/>
                  <a:pt x="123825" y="30125"/>
                </a:cubicBezTo>
                <a:cubicBezTo>
                  <a:pt x="133788" y="31370"/>
                  <a:pt x="142714" y="37008"/>
                  <a:pt x="152400" y="39650"/>
                </a:cubicBezTo>
                <a:cubicBezTo>
                  <a:pt x="177659" y="46539"/>
                  <a:pt x="203762" y="50421"/>
                  <a:pt x="228600" y="58700"/>
                </a:cubicBezTo>
                <a:cubicBezTo>
                  <a:pt x="238125" y="61875"/>
                  <a:pt x="247153" y="67618"/>
                  <a:pt x="257175" y="68225"/>
                </a:cubicBezTo>
                <a:cubicBezTo>
                  <a:pt x="352303" y="73990"/>
                  <a:pt x="447675" y="74575"/>
                  <a:pt x="542925" y="77750"/>
                </a:cubicBezTo>
                <a:cubicBezTo>
                  <a:pt x="593725" y="153950"/>
                  <a:pt x="527050" y="61875"/>
                  <a:pt x="590550" y="125375"/>
                </a:cubicBezTo>
                <a:cubicBezTo>
                  <a:pt x="598645" y="133470"/>
                  <a:pt x="602271" y="145156"/>
                  <a:pt x="609600" y="153950"/>
                </a:cubicBezTo>
                <a:cubicBezTo>
                  <a:pt x="618224" y="164298"/>
                  <a:pt x="628650" y="173000"/>
                  <a:pt x="638175" y="182525"/>
                </a:cubicBezTo>
                <a:cubicBezTo>
                  <a:pt x="641350" y="192050"/>
                  <a:pt x="641428" y="203260"/>
                  <a:pt x="647700" y="211100"/>
                </a:cubicBezTo>
                <a:cubicBezTo>
                  <a:pt x="667997" y="236471"/>
                  <a:pt x="680002" y="225871"/>
                  <a:pt x="704850" y="239675"/>
                </a:cubicBezTo>
                <a:cubicBezTo>
                  <a:pt x="724864" y="250794"/>
                  <a:pt x="742950" y="265075"/>
                  <a:pt x="762000" y="277775"/>
                </a:cubicBezTo>
                <a:cubicBezTo>
                  <a:pt x="771525" y="284125"/>
                  <a:pt x="779283" y="294943"/>
                  <a:pt x="790575" y="296825"/>
                </a:cubicBezTo>
                <a:cubicBezTo>
                  <a:pt x="831239" y="303602"/>
                  <a:pt x="867139" y="306532"/>
                  <a:pt x="904875" y="325400"/>
                </a:cubicBezTo>
                <a:cubicBezTo>
                  <a:pt x="930275" y="338100"/>
                  <a:pt x="953525" y="356612"/>
                  <a:pt x="981075" y="363500"/>
                </a:cubicBezTo>
                <a:cubicBezTo>
                  <a:pt x="1028915" y="375460"/>
                  <a:pt x="1006756" y="368885"/>
                  <a:pt x="1047750" y="382550"/>
                </a:cubicBezTo>
                <a:cubicBezTo>
                  <a:pt x="1092200" y="379375"/>
                  <a:pt x="1137215" y="380769"/>
                  <a:pt x="1181100" y="373025"/>
                </a:cubicBezTo>
                <a:cubicBezTo>
                  <a:pt x="1192373" y="371036"/>
                  <a:pt x="1198710" y="357264"/>
                  <a:pt x="1209675" y="353975"/>
                </a:cubicBezTo>
                <a:cubicBezTo>
                  <a:pt x="1231179" y="347524"/>
                  <a:pt x="1254125" y="347625"/>
                  <a:pt x="1276350" y="344450"/>
                </a:cubicBezTo>
                <a:cubicBezTo>
                  <a:pt x="1298998" y="276506"/>
                  <a:pt x="1266884" y="358649"/>
                  <a:pt x="1314450" y="287300"/>
                </a:cubicBezTo>
                <a:cubicBezTo>
                  <a:pt x="1320019" y="278946"/>
                  <a:pt x="1320020" y="267953"/>
                  <a:pt x="1323975" y="258725"/>
                </a:cubicBezTo>
                <a:cubicBezTo>
                  <a:pt x="1329568" y="245674"/>
                  <a:pt x="1335720" y="232801"/>
                  <a:pt x="1343025" y="220625"/>
                </a:cubicBezTo>
                <a:cubicBezTo>
                  <a:pt x="1364266" y="185224"/>
                  <a:pt x="1379251" y="160274"/>
                  <a:pt x="1409700" y="134900"/>
                </a:cubicBezTo>
                <a:cubicBezTo>
                  <a:pt x="1418494" y="127571"/>
                  <a:pt x="1428750" y="122200"/>
                  <a:pt x="1438275" y="115850"/>
                </a:cubicBezTo>
                <a:cubicBezTo>
                  <a:pt x="1444625" y="106325"/>
                  <a:pt x="1449230" y="95370"/>
                  <a:pt x="1457325" y="87275"/>
                </a:cubicBezTo>
                <a:cubicBezTo>
                  <a:pt x="1475789" y="68811"/>
                  <a:pt x="1491234" y="66447"/>
                  <a:pt x="1514475" y="58700"/>
                </a:cubicBezTo>
                <a:cubicBezTo>
                  <a:pt x="1568644" y="4531"/>
                  <a:pt x="1516486" y="48169"/>
                  <a:pt x="1571625" y="20600"/>
                </a:cubicBezTo>
                <a:cubicBezTo>
                  <a:pt x="1581864" y="15480"/>
                  <a:pt x="1589193" y="4695"/>
                  <a:pt x="1600200" y="1550"/>
                </a:cubicBezTo>
                <a:cubicBezTo>
                  <a:pt x="1612411" y="-1939"/>
                  <a:pt x="1625600" y="1550"/>
                  <a:pt x="1638300" y="15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8D5B91-A836-4D24-98A6-EA78018D7628}"/>
              </a:ext>
            </a:extLst>
          </p:cNvPr>
          <p:cNvCxnSpPr/>
          <p:nvPr/>
        </p:nvCxnSpPr>
        <p:spPr>
          <a:xfrm flipV="1">
            <a:off x="838200" y="3800475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4910D9-44D7-4F61-B041-794347D3D733}"/>
              </a:ext>
            </a:extLst>
          </p:cNvPr>
          <p:cNvCxnSpPr/>
          <p:nvPr/>
        </p:nvCxnSpPr>
        <p:spPr>
          <a:xfrm>
            <a:off x="838200" y="4524375"/>
            <a:ext cx="1876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C525792-B4DD-41B2-9E8D-AA95D102A662}"/>
              </a:ext>
            </a:extLst>
          </p:cNvPr>
          <p:cNvSpPr/>
          <p:nvPr/>
        </p:nvSpPr>
        <p:spPr>
          <a:xfrm>
            <a:off x="876300" y="4076700"/>
            <a:ext cx="1695450" cy="276225"/>
          </a:xfrm>
          <a:custGeom>
            <a:avLst/>
            <a:gdLst>
              <a:gd name="connsiteX0" fmla="*/ 0 w 1695450"/>
              <a:gd name="connsiteY0" fmla="*/ 276225 h 276225"/>
              <a:gd name="connsiteX1" fmla="*/ 142875 w 1695450"/>
              <a:gd name="connsiteY1" fmla="*/ 266700 h 276225"/>
              <a:gd name="connsiteX2" fmla="*/ 171450 w 1695450"/>
              <a:gd name="connsiteY2" fmla="*/ 238125 h 276225"/>
              <a:gd name="connsiteX3" fmla="*/ 219075 w 1695450"/>
              <a:gd name="connsiteY3" fmla="*/ 133350 h 276225"/>
              <a:gd name="connsiteX4" fmla="*/ 238125 w 1695450"/>
              <a:gd name="connsiteY4" fmla="*/ 104775 h 276225"/>
              <a:gd name="connsiteX5" fmla="*/ 266700 w 1695450"/>
              <a:gd name="connsiteY5" fmla="*/ 95250 h 276225"/>
              <a:gd name="connsiteX6" fmla="*/ 485775 w 1695450"/>
              <a:gd name="connsiteY6" fmla="*/ 85725 h 276225"/>
              <a:gd name="connsiteX7" fmla="*/ 647700 w 1695450"/>
              <a:gd name="connsiteY7" fmla="*/ 123825 h 276225"/>
              <a:gd name="connsiteX8" fmla="*/ 657225 w 1695450"/>
              <a:gd name="connsiteY8" fmla="*/ 171450 h 276225"/>
              <a:gd name="connsiteX9" fmla="*/ 752475 w 1695450"/>
              <a:gd name="connsiteY9" fmla="*/ 200025 h 276225"/>
              <a:gd name="connsiteX10" fmla="*/ 790575 w 1695450"/>
              <a:gd name="connsiteY10" fmla="*/ 219075 h 276225"/>
              <a:gd name="connsiteX11" fmla="*/ 857250 w 1695450"/>
              <a:gd name="connsiteY11" fmla="*/ 238125 h 276225"/>
              <a:gd name="connsiteX12" fmla="*/ 1019175 w 1695450"/>
              <a:gd name="connsiteY12" fmla="*/ 247650 h 276225"/>
              <a:gd name="connsiteX13" fmla="*/ 1057275 w 1695450"/>
              <a:gd name="connsiteY13" fmla="*/ 180975 h 276225"/>
              <a:gd name="connsiteX14" fmla="*/ 1066800 w 1695450"/>
              <a:gd name="connsiteY14" fmla="*/ 152400 h 276225"/>
              <a:gd name="connsiteX15" fmla="*/ 1085850 w 1695450"/>
              <a:gd name="connsiteY15" fmla="*/ 57150 h 276225"/>
              <a:gd name="connsiteX16" fmla="*/ 1123950 w 1695450"/>
              <a:gd name="connsiteY16" fmla="*/ 0 h 276225"/>
              <a:gd name="connsiteX17" fmla="*/ 1314450 w 1695450"/>
              <a:gd name="connsiteY17" fmla="*/ 9525 h 276225"/>
              <a:gd name="connsiteX18" fmla="*/ 1381125 w 1695450"/>
              <a:gd name="connsiteY18" fmla="*/ 28575 h 276225"/>
              <a:gd name="connsiteX19" fmla="*/ 1504950 w 1695450"/>
              <a:gd name="connsiteY19" fmla="*/ 47625 h 276225"/>
              <a:gd name="connsiteX20" fmla="*/ 1533525 w 1695450"/>
              <a:gd name="connsiteY20" fmla="*/ 57150 h 276225"/>
              <a:gd name="connsiteX21" fmla="*/ 1609725 w 1695450"/>
              <a:gd name="connsiteY21" fmla="*/ 66675 h 276225"/>
              <a:gd name="connsiteX22" fmla="*/ 1628775 w 1695450"/>
              <a:gd name="connsiteY22" fmla="*/ 133350 h 276225"/>
              <a:gd name="connsiteX23" fmla="*/ 1666875 w 1695450"/>
              <a:gd name="connsiteY23" fmla="*/ 180975 h 276225"/>
              <a:gd name="connsiteX24" fmla="*/ 1695450 w 1695450"/>
              <a:gd name="connsiteY24" fmla="*/ 18097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5450" h="276225">
                <a:moveTo>
                  <a:pt x="0" y="276225"/>
                </a:moveTo>
                <a:cubicBezTo>
                  <a:pt x="47625" y="273050"/>
                  <a:pt x="96281" y="277054"/>
                  <a:pt x="142875" y="266700"/>
                </a:cubicBezTo>
                <a:cubicBezTo>
                  <a:pt x="156025" y="263778"/>
                  <a:pt x="164218" y="249489"/>
                  <a:pt x="171450" y="238125"/>
                </a:cubicBezTo>
                <a:cubicBezTo>
                  <a:pt x="293578" y="46209"/>
                  <a:pt x="172449" y="226603"/>
                  <a:pt x="219075" y="133350"/>
                </a:cubicBezTo>
                <a:cubicBezTo>
                  <a:pt x="224195" y="123111"/>
                  <a:pt x="229186" y="111926"/>
                  <a:pt x="238125" y="104775"/>
                </a:cubicBezTo>
                <a:cubicBezTo>
                  <a:pt x="245965" y="98503"/>
                  <a:pt x="256689" y="96020"/>
                  <a:pt x="266700" y="95250"/>
                </a:cubicBezTo>
                <a:cubicBezTo>
                  <a:pt x="339579" y="89644"/>
                  <a:pt x="412750" y="88900"/>
                  <a:pt x="485775" y="85725"/>
                </a:cubicBezTo>
                <a:cubicBezTo>
                  <a:pt x="554896" y="90333"/>
                  <a:pt x="622602" y="56898"/>
                  <a:pt x="647700" y="123825"/>
                </a:cubicBezTo>
                <a:cubicBezTo>
                  <a:pt x="653384" y="138984"/>
                  <a:pt x="645777" y="160002"/>
                  <a:pt x="657225" y="171450"/>
                </a:cubicBezTo>
                <a:cubicBezTo>
                  <a:pt x="670252" y="184477"/>
                  <a:pt x="731755" y="192255"/>
                  <a:pt x="752475" y="200025"/>
                </a:cubicBezTo>
                <a:cubicBezTo>
                  <a:pt x="765770" y="205011"/>
                  <a:pt x="777524" y="213482"/>
                  <a:pt x="790575" y="219075"/>
                </a:cubicBezTo>
                <a:cubicBezTo>
                  <a:pt x="802821" y="224323"/>
                  <a:pt x="846893" y="237139"/>
                  <a:pt x="857250" y="238125"/>
                </a:cubicBezTo>
                <a:cubicBezTo>
                  <a:pt x="911075" y="243251"/>
                  <a:pt x="965200" y="244475"/>
                  <a:pt x="1019175" y="247650"/>
                </a:cubicBezTo>
                <a:cubicBezTo>
                  <a:pt x="1038307" y="218952"/>
                  <a:pt x="1042773" y="214812"/>
                  <a:pt x="1057275" y="180975"/>
                </a:cubicBezTo>
                <a:cubicBezTo>
                  <a:pt x="1061230" y="171747"/>
                  <a:pt x="1063625" y="161925"/>
                  <a:pt x="1066800" y="152400"/>
                </a:cubicBezTo>
                <a:cubicBezTo>
                  <a:pt x="1069166" y="135835"/>
                  <a:pt x="1073062" y="80169"/>
                  <a:pt x="1085850" y="57150"/>
                </a:cubicBezTo>
                <a:cubicBezTo>
                  <a:pt x="1096969" y="37136"/>
                  <a:pt x="1123950" y="0"/>
                  <a:pt x="1123950" y="0"/>
                </a:cubicBezTo>
                <a:cubicBezTo>
                  <a:pt x="1187450" y="3175"/>
                  <a:pt x="1251090" y="4245"/>
                  <a:pt x="1314450" y="9525"/>
                </a:cubicBezTo>
                <a:cubicBezTo>
                  <a:pt x="1355032" y="12907"/>
                  <a:pt x="1345698" y="21490"/>
                  <a:pt x="1381125" y="28575"/>
                </a:cubicBezTo>
                <a:cubicBezTo>
                  <a:pt x="1457084" y="43767"/>
                  <a:pt x="1434115" y="31884"/>
                  <a:pt x="1504950" y="47625"/>
                </a:cubicBezTo>
                <a:cubicBezTo>
                  <a:pt x="1514751" y="49803"/>
                  <a:pt x="1523647" y="55354"/>
                  <a:pt x="1533525" y="57150"/>
                </a:cubicBezTo>
                <a:cubicBezTo>
                  <a:pt x="1558710" y="61729"/>
                  <a:pt x="1584325" y="63500"/>
                  <a:pt x="1609725" y="66675"/>
                </a:cubicBezTo>
                <a:cubicBezTo>
                  <a:pt x="1632563" y="135188"/>
                  <a:pt x="1604855" y="49629"/>
                  <a:pt x="1628775" y="133350"/>
                </a:cubicBezTo>
                <a:cubicBezTo>
                  <a:pt x="1636435" y="160161"/>
                  <a:pt x="1636200" y="170750"/>
                  <a:pt x="1666875" y="180975"/>
                </a:cubicBezTo>
                <a:cubicBezTo>
                  <a:pt x="1675911" y="183987"/>
                  <a:pt x="1685925" y="180975"/>
                  <a:pt x="1695450" y="1809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A6CCE5-C99D-4C8D-ADE6-B206B139D35B}"/>
              </a:ext>
            </a:extLst>
          </p:cNvPr>
          <p:cNvSpPr/>
          <p:nvPr/>
        </p:nvSpPr>
        <p:spPr>
          <a:xfrm>
            <a:off x="895350" y="4027525"/>
            <a:ext cx="1638300" cy="382550"/>
          </a:xfrm>
          <a:custGeom>
            <a:avLst/>
            <a:gdLst>
              <a:gd name="connsiteX0" fmla="*/ 0 w 1638300"/>
              <a:gd name="connsiteY0" fmla="*/ 20600 h 382550"/>
              <a:gd name="connsiteX1" fmla="*/ 123825 w 1638300"/>
              <a:gd name="connsiteY1" fmla="*/ 30125 h 382550"/>
              <a:gd name="connsiteX2" fmla="*/ 152400 w 1638300"/>
              <a:gd name="connsiteY2" fmla="*/ 39650 h 382550"/>
              <a:gd name="connsiteX3" fmla="*/ 228600 w 1638300"/>
              <a:gd name="connsiteY3" fmla="*/ 58700 h 382550"/>
              <a:gd name="connsiteX4" fmla="*/ 257175 w 1638300"/>
              <a:gd name="connsiteY4" fmla="*/ 68225 h 382550"/>
              <a:gd name="connsiteX5" fmla="*/ 542925 w 1638300"/>
              <a:gd name="connsiteY5" fmla="*/ 77750 h 382550"/>
              <a:gd name="connsiteX6" fmla="*/ 590550 w 1638300"/>
              <a:gd name="connsiteY6" fmla="*/ 125375 h 382550"/>
              <a:gd name="connsiteX7" fmla="*/ 609600 w 1638300"/>
              <a:gd name="connsiteY7" fmla="*/ 153950 h 382550"/>
              <a:gd name="connsiteX8" fmla="*/ 638175 w 1638300"/>
              <a:gd name="connsiteY8" fmla="*/ 182525 h 382550"/>
              <a:gd name="connsiteX9" fmla="*/ 647700 w 1638300"/>
              <a:gd name="connsiteY9" fmla="*/ 211100 h 382550"/>
              <a:gd name="connsiteX10" fmla="*/ 704850 w 1638300"/>
              <a:gd name="connsiteY10" fmla="*/ 239675 h 382550"/>
              <a:gd name="connsiteX11" fmla="*/ 762000 w 1638300"/>
              <a:gd name="connsiteY11" fmla="*/ 277775 h 382550"/>
              <a:gd name="connsiteX12" fmla="*/ 790575 w 1638300"/>
              <a:gd name="connsiteY12" fmla="*/ 296825 h 382550"/>
              <a:gd name="connsiteX13" fmla="*/ 904875 w 1638300"/>
              <a:gd name="connsiteY13" fmla="*/ 325400 h 382550"/>
              <a:gd name="connsiteX14" fmla="*/ 981075 w 1638300"/>
              <a:gd name="connsiteY14" fmla="*/ 363500 h 382550"/>
              <a:gd name="connsiteX15" fmla="*/ 1047750 w 1638300"/>
              <a:gd name="connsiteY15" fmla="*/ 382550 h 382550"/>
              <a:gd name="connsiteX16" fmla="*/ 1181100 w 1638300"/>
              <a:gd name="connsiteY16" fmla="*/ 373025 h 382550"/>
              <a:gd name="connsiteX17" fmla="*/ 1209675 w 1638300"/>
              <a:gd name="connsiteY17" fmla="*/ 353975 h 382550"/>
              <a:gd name="connsiteX18" fmla="*/ 1276350 w 1638300"/>
              <a:gd name="connsiteY18" fmla="*/ 344450 h 382550"/>
              <a:gd name="connsiteX19" fmla="*/ 1314450 w 1638300"/>
              <a:gd name="connsiteY19" fmla="*/ 287300 h 382550"/>
              <a:gd name="connsiteX20" fmla="*/ 1323975 w 1638300"/>
              <a:gd name="connsiteY20" fmla="*/ 258725 h 382550"/>
              <a:gd name="connsiteX21" fmla="*/ 1343025 w 1638300"/>
              <a:gd name="connsiteY21" fmla="*/ 220625 h 382550"/>
              <a:gd name="connsiteX22" fmla="*/ 1409700 w 1638300"/>
              <a:gd name="connsiteY22" fmla="*/ 134900 h 382550"/>
              <a:gd name="connsiteX23" fmla="*/ 1438275 w 1638300"/>
              <a:gd name="connsiteY23" fmla="*/ 115850 h 382550"/>
              <a:gd name="connsiteX24" fmla="*/ 1457325 w 1638300"/>
              <a:gd name="connsiteY24" fmla="*/ 87275 h 382550"/>
              <a:gd name="connsiteX25" fmla="*/ 1514475 w 1638300"/>
              <a:gd name="connsiteY25" fmla="*/ 58700 h 382550"/>
              <a:gd name="connsiteX26" fmla="*/ 1571625 w 1638300"/>
              <a:gd name="connsiteY26" fmla="*/ 20600 h 382550"/>
              <a:gd name="connsiteX27" fmla="*/ 1600200 w 1638300"/>
              <a:gd name="connsiteY27" fmla="*/ 1550 h 382550"/>
              <a:gd name="connsiteX28" fmla="*/ 1638300 w 1638300"/>
              <a:gd name="connsiteY28" fmla="*/ 1550 h 3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8300" h="382550">
                <a:moveTo>
                  <a:pt x="0" y="20600"/>
                </a:moveTo>
                <a:cubicBezTo>
                  <a:pt x="41275" y="23775"/>
                  <a:pt x="82748" y="24990"/>
                  <a:pt x="123825" y="30125"/>
                </a:cubicBezTo>
                <a:cubicBezTo>
                  <a:pt x="133788" y="31370"/>
                  <a:pt x="142714" y="37008"/>
                  <a:pt x="152400" y="39650"/>
                </a:cubicBezTo>
                <a:cubicBezTo>
                  <a:pt x="177659" y="46539"/>
                  <a:pt x="203762" y="50421"/>
                  <a:pt x="228600" y="58700"/>
                </a:cubicBezTo>
                <a:cubicBezTo>
                  <a:pt x="238125" y="61875"/>
                  <a:pt x="247153" y="67618"/>
                  <a:pt x="257175" y="68225"/>
                </a:cubicBezTo>
                <a:cubicBezTo>
                  <a:pt x="352303" y="73990"/>
                  <a:pt x="447675" y="74575"/>
                  <a:pt x="542925" y="77750"/>
                </a:cubicBezTo>
                <a:cubicBezTo>
                  <a:pt x="593725" y="153950"/>
                  <a:pt x="527050" y="61875"/>
                  <a:pt x="590550" y="125375"/>
                </a:cubicBezTo>
                <a:cubicBezTo>
                  <a:pt x="598645" y="133470"/>
                  <a:pt x="602271" y="145156"/>
                  <a:pt x="609600" y="153950"/>
                </a:cubicBezTo>
                <a:cubicBezTo>
                  <a:pt x="618224" y="164298"/>
                  <a:pt x="628650" y="173000"/>
                  <a:pt x="638175" y="182525"/>
                </a:cubicBezTo>
                <a:cubicBezTo>
                  <a:pt x="641350" y="192050"/>
                  <a:pt x="641428" y="203260"/>
                  <a:pt x="647700" y="211100"/>
                </a:cubicBezTo>
                <a:cubicBezTo>
                  <a:pt x="667997" y="236471"/>
                  <a:pt x="680002" y="225871"/>
                  <a:pt x="704850" y="239675"/>
                </a:cubicBezTo>
                <a:cubicBezTo>
                  <a:pt x="724864" y="250794"/>
                  <a:pt x="742950" y="265075"/>
                  <a:pt x="762000" y="277775"/>
                </a:cubicBezTo>
                <a:cubicBezTo>
                  <a:pt x="771525" y="284125"/>
                  <a:pt x="779283" y="294943"/>
                  <a:pt x="790575" y="296825"/>
                </a:cubicBezTo>
                <a:cubicBezTo>
                  <a:pt x="831239" y="303602"/>
                  <a:pt x="867139" y="306532"/>
                  <a:pt x="904875" y="325400"/>
                </a:cubicBezTo>
                <a:cubicBezTo>
                  <a:pt x="930275" y="338100"/>
                  <a:pt x="953525" y="356612"/>
                  <a:pt x="981075" y="363500"/>
                </a:cubicBezTo>
                <a:cubicBezTo>
                  <a:pt x="1028915" y="375460"/>
                  <a:pt x="1006756" y="368885"/>
                  <a:pt x="1047750" y="382550"/>
                </a:cubicBezTo>
                <a:cubicBezTo>
                  <a:pt x="1092200" y="379375"/>
                  <a:pt x="1137215" y="380769"/>
                  <a:pt x="1181100" y="373025"/>
                </a:cubicBezTo>
                <a:cubicBezTo>
                  <a:pt x="1192373" y="371036"/>
                  <a:pt x="1198710" y="357264"/>
                  <a:pt x="1209675" y="353975"/>
                </a:cubicBezTo>
                <a:cubicBezTo>
                  <a:pt x="1231179" y="347524"/>
                  <a:pt x="1254125" y="347625"/>
                  <a:pt x="1276350" y="344450"/>
                </a:cubicBezTo>
                <a:cubicBezTo>
                  <a:pt x="1298998" y="276506"/>
                  <a:pt x="1266884" y="358649"/>
                  <a:pt x="1314450" y="287300"/>
                </a:cubicBezTo>
                <a:cubicBezTo>
                  <a:pt x="1320019" y="278946"/>
                  <a:pt x="1320020" y="267953"/>
                  <a:pt x="1323975" y="258725"/>
                </a:cubicBezTo>
                <a:cubicBezTo>
                  <a:pt x="1329568" y="245674"/>
                  <a:pt x="1335720" y="232801"/>
                  <a:pt x="1343025" y="220625"/>
                </a:cubicBezTo>
                <a:cubicBezTo>
                  <a:pt x="1364266" y="185224"/>
                  <a:pt x="1379251" y="160274"/>
                  <a:pt x="1409700" y="134900"/>
                </a:cubicBezTo>
                <a:cubicBezTo>
                  <a:pt x="1418494" y="127571"/>
                  <a:pt x="1428750" y="122200"/>
                  <a:pt x="1438275" y="115850"/>
                </a:cubicBezTo>
                <a:cubicBezTo>
                  <a:pt x="1444625" y="106325"/>
                  <a:pt x="1449230" y="95370"/>
                  <a:pt x="1457325" y="87275"/>
                </a:cubicBezTo>
                <a:cubicBezTo>
                  <a:pt x="1475789" y="68811"/>
                  <a:pt x="1491234" y="66447"/>
                  <a:pt x="1514475" y="58700"/>
                </a:cubicBezTo>
                <a:cubicBezTo>
                  <a:pt x="1568644" y="4531"/>
                  <a:pt x="1516486" y="48169"/>
                  <a:pt x="1571625" y="20600"/>
                </a:cubicBezTo>
                <a:cubicBezTo>
                  <a:pt x="1581864" y="15480"/>
                  <a:pt x="1589193" y="4695"/>
                  <a:pt x="1600200" y="1550"/>
                </a:cubicBezTo>
                <a:cubicBezTo>
                  <a:pt x="1612411" y="-1939"/>
                  <a:pt x="1625600" y="1550"/>
                  <a:pt x="1638300" y="15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957E63-2459-4C43-BD54-0735DC892988}"/>
              </a:ext>
            </a:extLst>
          </p:cNvPr>
          <p:cNvCxnSpPr/>
          <p:nvPr/>
        </p:nvCxnSpPr>
        <p:spPr>
          <a:xfrm flipV="1">
            <a:off x="857250" y="5276849"/>
            <a:ext cx="0" cy="723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E79A05-9286-43EB-A4D2-63EFBCB8DFAF}"/>
              </a:ext>
            </a:extLst>
          </p:cNvPr>
          <p:cNvCxnSpPr/>
          <p:nvPr/>
        </p:nvCxnSpPr>
        <p:spPr>
          <a:xfrm>
            <a:off x="857250" y="6000749"/>
            <a:ext cx="1876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566FD2-DA35-4163-A64B-87B3332CDA52}"/>
              </a:ext>
            </a:extLst>
          </p:cNvPr>
          <p:cNvSpPr/>
          <p:nvPr/>
        </p:nvSpPr>
        <p:spPr>
          <a:xfrm>
            <a:off x="895350" y="5553074"/>
            <a:ext cx="1695450" cy="276225"/>
          </a:xfrm>
          <a:custGeom>
            <a:avLst/>
            <a:gdLst>
              <a:gd name="connsiteX0" fmla="*/ 0 w 1695450"/>
              <a:gd name="connsiteY0" fmla="*/ 276225 h 276225"/>
              <a:gd name="connsiteX1" fmla="*/ 142875 w 1695450"/>
              <a:gd name="connsiteY1" fmla="*/ 266700 h 276225"/>
              <a:gd name="connsiteX2" fmla="*/ 171450 w 1695450"/>
              <a:gd name="connsiteY2" fmla="*/ 238125 h 276225"/>
              <a:gd name="connsiteX3" fmla="*/ 219075 w 1695450"/>
              <a:gd name="connsiteY3" fmla="*/ 133350 h 276225"/>
              <a:gd name="connsiteX4" fmla="*/ 238125 w 1695450"/>
              <a:gd name="connsiteY4" fmla="*/ 104775 h 276225"/>
              <a:gd name="connsiteX5" fmla="*/ 266700 w 1695450"/>
              <a:gd name="connsiteY5" fmla="*/ 95250 h 276225"/>
              <a:gd name="connsiteX6" fmla="*/ 485775 w 1695450"/>
              <a:gd name="connsiteY6" fmla="*/ 85725 h 276225"/>
              <a:gd name="connsiteX7" fmla="*/ 647700 w 1695450"/>
              <a:gd name="connsiteY7" fmla="*/ 123825 h 276225"/>
              <a:gd name="connsiteX8" fmla="*/ 657225 w 1695450"/>
              <a:gd name="connsiteY8" fmla="*/ 171450 h 276225"/>
              <a:gd name="connsiteX9" fmla="*/ 752475 w 1695450"/>
              <a:gd name="connsiteY9" fmla="*/ 200025 h 276225"/>
              <a:gd name="connsiteX10" fmla="*/ 790575 w 1695450"/>
              <a:gd name="connsiteY10" fmla="*/ 219075 h 276225"/>
              <a:gd name="connsiteX11" fmla="*/ 857250 w 1695450"/>
              <a:gd name="connsiteY11" fmla="*/ 238125 h 276225"/>
              <a:gd name="connsiteX12" fmla="*/ 1019175 w 1695450"/>
              <a:gd name="connsiteY12" fmla="*/ 247650 h 276225"/>
              <a:gd name="connsiteX13" fmla="*/ 1057275 w 1695450"/>
              <a:gd name="connsiteY13" fmla="*/ 180975 h 276225"/>
              <a:gd name="connsiteX14" fmla="*/ 1066800 w 1695450"/>
              <a:gd name="connsiteY14" fmla="*/ 152400 h 276225"/>
              <a:gd name="connsiteX15" fmla="*/ 1085850 w 1695450"/>
              <a:gd name="connsiteY15" fmla="*/ 57150 h 276225"/>
              <a:gd name="connsiteX16" fmla="*/ 1123950 w 1695450"/>
              <a:gd name="connsiteY16" fmla="*/ 0 h 276225"/>
              <a:gd name="connsiteX17" fmla="*/ 1314450 w 1695450"/>
              <a:gd name="connsiteY17" fmla="*/ 9525 h 276225"/>
              <a:gd name="connsiteX18" fmla="*/ 1381125 w 1695450"/>
              <a:gd name="connsiteY18" fmla="*/ 28575 h 276225"/>
              <a:gd name="connsiteX19" fmla="*/ 1504950 w 1695450"/>
              <a:gd name="connsiteY19" fmla="*/ 47625 h 276225"/>
              <a:gd name="connsiteX20" fmla="*/ 1533525 w 1695450"/>
              <a:gd name="connsiteY20" fmla="*/ 57150 h 276225"/>
              <a:gd name="connsiteX21" fmla="*/ 1609725 w 1695450"/>
              <a:gd name="connsiteY21" fmla="*/ 66675 h 276225"/>
              <a:gd name="connsiteX22" fmla="*/ 1628775 w 1695450"/>
              <a:gd name="connsiteY22" fmla="*/ 133350 h 276225"/>
              <a:gd name="connsiteX23" fmla="*/ 1666875 w 1695450"/>
              <a:gd name="connsiteY23" fmla="*/ 180975 h 276225"/>
              <a:gd name="connsiteX24" fmla="*/ 1695450 w 1695450"/>
              <a:gd name="connsiteY24" fmla="*/ 18097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695450" h="276225">
                <a:moveTo>
                  <a:pt x="0" y="276225"/>
                </a:moveTo>
                <a:cubicBezTo>
                  <a:pt x="47625" y="273050"/>
                  <a:pt x="96281" y="277054"/>
                  <a:pt x="142875" y="266700"/>
                </a:cubicBezTo>
                <a:cubicBezTo>
                  <a:pt x="156025" y="263778"/>
                  <a:pt x="164218" y="249489"/>
                  <a:pt x="171450" y="238125"/>
                </a:cubicBezTo>
                <a:cubicBezTo>
                  <a:pt x="293578" y="46209"/>
                  <a:pt x="172449" y="226603"/>
                  <a:pt x="219075" y="133350"/>
                </a:cubicBezTo>
                <a:cubicBezTo>
                  <a:pt x="224195" y="123111"/>
                  <a:pt x="229186" y="111926"/>
                  <a:pt x="238125" y="104775"/>
                </a:cubicBezTo>
                <a:cubicBezTo>
                  <a:pt x="245965" y="98503"/>
                  <a:pt x="256689" y="96020"/>
                  <a:pt x="266700" y="95250"/>
                </a:cubicBezTo>
                <a:cubicBezTo>
                  <a:pt x="339579" y="89644"/>
                  <a:pt x="412750" y="88900"/>
                  <a:pt x="485775" y="85725"/>
                </a:cubicBezTo>
                <a:cubicBezTo>
                  <a:pt x="554896" y="90333"/>
                  <a:pt x="622602" y="56898"/>
                  <a:pt x="647700" y="123825"/>
                </a:cubicBezTo>
                <a:cubicBezTo>
                  <a:pt x="653384" y="138984"/>
                  <a:pt x="645777" y="160002"/>
                  <a:pt x="657225" y="171450"/>
                </a:cubicBezTo>
                <a:cubicBezTo>
                  <a:pt x="670252" y="184477"/>
                  <a:pt x="731755" y="192255"/>
                  <a:pt x="752475" y="200025"/>
                </a:cubicBezTo>
                <a:cubicBezTo>
                  <a:pt x="765770" y="205011"/>
                  <a:pt x="777524" y="213482"/>
                  <a:pt x="790575" y="219075"/>
                </a:cubicBezTo>
                <a:cubicBezTo>
                  <a:pt x="802821" y="224323"/>
                  <a:pt x="846893" y="237139"/>
                  <a:pt x="857250" y="238125"/>
                </a:cubicBezTo>
                <a:cubicBezTo>
                  <a:pt x="911075" y="243251"/>
                  <a:pt x="965200" y="244475"/>
                  <a:pt x="1019175" y="247650"/>
                </a:cubicBezTo>
                <a:cubicBezTo>
                  <a:pt x="1038307" y="218952"/>
                  <a:pt x="1042773" y="214812"/>
                  <a:pt x="1057275" y="180975"/>
                </a:cubicBezTo>
                <a:cubicBezTo>
                  <a:pt x="1061230" y="171747"/>
                  <a:pt x="1063625" y="161925"/>
                  <a:pt x="1066800" y="152400"/>
                </a:cubicBezTo>
                <a:cubicBezTo>
                  <a:pt x="1069166" y="135835"/>
                  <a:pt x="1073062" y="80169"/>
                  <a:pt x="1085850" y="57150"/>
                </a:cubicBezTo>
                <a:cubicBezTo>
                  <a:pt x="1096969" y="37136"/>
                  <a:pt x="1123950" y="0"/>
                  <a:pt x="1123950" y="0"/>
                </a:cubicBezTo>
                <a:cubicBezTo>
                  <a:pt x="1187450" y="3175"/>
                  <a:pt x="1251090" y="4245"/>
                  <a:pt x="1314450" y="9525"/>
                </a:cubicBezTo>
                <a:cubicBezTo>
                  <a:pt x="1355032" y="12907"/>
                  <a:pt x="1345698" y="21490"/>
                  <a:pt x="1381125" y="28575"/>
                </a:cubicBezTo>
                <a:cubicBezTo>
                  <a:pt x="1457084" y="43767"/>
                  <a:pt x="1434115" y="31884"/>
                  <a:pt x="1504950" y="47625"/>
                </a:cubicBezTo>
                <a:cubicBezTo>
                  <a:pt x="1514751" y="49803"/>
                  <a:pt x="1523647" y="55354"/>
                  <a:pt x="1533525" y="57150"/>
                </a:cubicBezTo>
                <a:cubicBezTo>
                  <a:pt x="1558710" y="61729"/>
                  <a:pt x="1584325" y="63500"/>
                  <a:pt x="1609725" y="66675"/>
                </a:cubicBezTo>
                <a:cubicBezTo>
                  <a:pt x="1632563" y="135188"/>
                  <a:pt x="1604855" y="49629"/>
                  <a:pt x="1628775" y="133350"/>
                </a:cubicBezTo>
                <a:cubicBezTo>
                  <a:pt x="1636435" y="160161"/>
                  <a:pt x="1636200" y="170750"/>
                  <a:pt x="1666875" y="180975"/>
                </a:cubicBezTo>
                <a:cubicBezTo>
                  <a:pt x="1675911" y="183987"/>
                  <a:pt x="1685925" y="180975"/>
                  <a:pt x="1695450" y="1809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4D94E9A-CA2D-4C45-8487-C7C8F9B06238}"/>
              </a:ext>
            </a:extLst>
          </p:cNvPr>
          <p:cNvSpPr/>
          <p:nvPr/>
        </p:nvSpPr>
        <p:spPr>
          <a:xfrm>
            <a:off x="914400" y="5503899"/>
            <a:ext cx="1638300" cy="382550"/>
          </a:xfrm>
          <a:custGeom>
            <a:avLst/>
            <a:gdLst>
              <a:gd name="connsiteX0" fmla="*/ 0 w 1638300"/>
              <a:gd name="connsiteY0" fmla="*/ 20600 h 382550"/>
              <a:gd name="connsiteX1" fmla="*/ 123825 w 1638300"/>
              <a:gd name="connsiteY1" fmla="*/ 30125 h 382550"/>
              <a:gd name="connsiteX2" fmla="*/ 152400 w 1638300"/>
              <a:gd name="connsiteY2" fmla="*/ 39650 h 382550"/>
              <a:gd name="connsiteX3" fmla="*/ 228600 w 1638300"/>
              <a:gd name="connsiteY3" fmla="*/ 58700 h 382550"/>
              <a:gd name="connsiteX4" fmla="*/ 257175 w 1638300"/>
              <a:gd name="connsiteY4" fmla="*/ 68225 h 382550"/>
              <a:gd name="connsiteX5" fmla="*/ 542925 w 1638300"/>
              <a:gd name="connsiteY5" fmla="*/ 77750 h 382550"/>
              <a:gd name="connsiteX6" fmla="*/ 590550 w 1638300"/>
              <a:gd name="connsiteY6" fmla="*/ 125375 h 382550"/>
              <a:gd name="connsiteX7" fmla="*/ 609600 w 1638300"/>
              <a:gd name="connsiteY7" fmla="*/ 153950 h 382550"/>
              <a:gd name="connsiteX8" fmla="*/ 638175 w 1638300"/>
              <a:gd name="connsiteY8" fmla="*/ 182525 h 382550"/>
              <a:gd name="connsiteX9" fmla="*/ 647700 w 1638300"/>
              <a:gd name="connsiteY9" fmla="*/ 211100 h 382550"/>
              <a:gd name="connsiteX10" fmla="*/ 704850 w 1638300"/>
              <a:gd name="connsiteY10" fmla="*/ 239675 h 382550"/>
              <a:gd name="connsiteX11" fmla="*/ 762000 w 1638300"/>
              <a:gd name="connsiteY11" fmla="*/ 277775 h 382550"/>
              <a:gd name="connsiteX12" fmla="*/ 790575 w 1638300"/>
              <a:gd name="connsiteY12" fmla="*/ 296825 h 382550"/>
              <a:gd name="connsiteX13" fmla="*/ 904875 w 1638300"/>
              <a:gd name="connsiteY13" fmla="*/ 325400 h 382550"/>
              <a:gd name="connsiteX14" fmla="*/ 981075 w 1638300"/>
              <a:gd name="connsiteY14" fmla="*/ 363500 h 382550"/>
              <a:gd name="connsiteX15" fmla="*/ 1047750 w 1638300"/>
              <a:gd name="connsiteY15" fmla="*/ 382550 h 382550"/>
              <a:gd name="connsiteX16" fmla="*/ 1181100 w 1638300"/>
              <a:gd name="connsiteY16" fmla="*/ 373025 h 382550"/>
              <a:gd name="connsiteX17" fmla="*/ 1209675 w 1638300"/>
              <a:gd name="connsiteY17" fmla="*/ 353975 h 382550"/>
              <a:gd name="connsiteX18" fmla="*/ 1276350 w 1638300"/>
              <a:gd name="connsiteY18" fmla="*/ 344450 h 382550"/>
              <a:gd name="connsiteX19" fmla="*/ 1314450 w 1638300"/>
              <a:gd name="connsiteY19" fmla="*/ 287300 h 382550"/>
              <a:gd name="connsiteX20" fmla="*/ 1323975 w 1638300"/>
              <a:gd name="connsiteY20" fmla="*/ 258725 h 382550"/>
              <a:gd name="connsiteX21" fmla="*/ 1343025 w 1638300"/>
              <a:gd name="connsiteY21" fmla="*/ 220625 h 382550"/>
              <a:gd name="connsiteX22" fmla="*/ 1409700 w 1638300"/>
              <a:gd name="connsiteY22" fmla="*/ 134900 h 382550"/>
              <a:gd name="connsiteX23" fmla="*/ 1438275 w 1638300"/>
              <a:gd name="connsiteY23" fmla="*/ 115850 h 382550"/>
              <a:gd name="connsiteX24" fmla="*/ 1457325 w 1638300"/>
              <a:gd name="connsiteY24" fmla="*/ 87275 h 382550"/>
              <a:gd name="connsiteX25" fmla="*/ 1514475 w 1638300"/>
              <a:gd name="connsiteY25" fmla="*/ 58700 h 382550"/>
              <a:gd name="connsiteX26" fmla="*/ 1571625 w 1638300"/>
              <a:gd name="connsiteY26" fmla="*/ 20600 h 382550"/>
              <a:gd name="connsiteX27" fmla="*/ 1600200 w 1638300"/>
              <a:gd name="connsiteY27" fmla="*/ 1550 h 382550"/>
              <a:gd name="connsiteX28" fmla="*/ 1638300 w 1638300"/>
              <a:gd name="connsiteY28" fmla="*/ 1550 h 3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38300" h="382550">
                <a:moveTo>
                  <a:pt x="0" y="20600"/>
                </a:moveTo>
                <a:cubicBezTo>
                  <a:pt x="41275" y="23775"/>
                  <a:pt x="82748" y="24990"/>
                  <a:pt x="123825" y="30125"/>
                </a:cubicBezTo>
                <a:cubicBezTo>
                  <a:pt x="133788" y="31370"/>
                  <a:pt x="142714" y="37008"/>
                  <a:pt x="152400" y="39650"/>
                </a:cubicBezTo>
                <a:cubicBezTo>
                  <a:pt x="177659" y="46539"/>
                  <a:pt x="203762" y="50421"/>
                  <a:pt x="228600" y="58700"/>
                </a:cubicBezTo>
                <a:cubicBezTo>
                  <a:pt x="238125" y="61875"/>
                  <a:pt x="247153" y="67618"/>
                  <a:pt x="257175" y="68225"/>
                </a:cubicBezTo>
                <a:cubicBezTo>
                  <a:pt x="352303" y="73990"/>
                  <a:pt x="447675" y="74575"/>
                  <a:pt x="542925" y="77750"/>
                </a:cubicBezTo>
                <a:cubicBezTo>
                  <a:pt x="593725" y="153950"/>
                  <a:pt x="527050" y="61875"/>
                  <a:pt x="590550" y="125375"/>
                </a:cubicBezTo>
                <a:cubicBezTo>
                  <a:pt x="598645" y="133470"/>
                  <a:pt x="602271" y="145156"/>
                  <a:pt x="609600" y="153950"/>
                </a:cubicBezTo>
                <a:cubicBezTo>
                  <a:pt x="618224" y="164298"/>
                  <a:pt x="628650" y="173000"/>
                  <a:pt x="638175" y="182525"/>
                </a:cubicBezTo>
                <a:cubicBezTo>
                  <a:pt x="641350" y="192050"/>
                  <a:pt x="641428" y="203260"/>
                  <a:pt x="647700" y="211100"/>
                </a:cubicBezTo>
                <a:cubicBezTo>
                  <a:pt x="667997" y="236471"/>
                  <a:pt x="680002" y="225871"/>
                  <a:pt x="704850" y="239675"/>
                </a:cubicBezTo>
                <a:cubicBezTo>
                  <a:pt x="724864" y="250794"/>
                  <a:pt x="742950" y="265075"/>
                  <a:pt x="762000" y="277775"/>
                </a:cubicBezTo>
                <a:cubicBezTo>
                  <a:pt x="771525" y="284125"/>
                  <a:pt x="779283" y="294943"/>
                  <a:pt x="790575" y="296825"/>
                </a:cubicBezTo>
                <a:cubicBezTo>
                  <a:pt x="831239" y="303602"/>
                  <a:pt x="867139" y="306532"/>
                  <a:pt x="904875" y="325400"/>
                </a:cubicBezTo>
                <a:cubicBezTo>
                  <a:pt x="930275" y="338100"/>
                  <a:pt x="953525" y="356612"/>
                  <a:pt x="981075" y="363500"/>
                </a:cubicBezTo>
                <a:cubicBezTo>
                  <a:pt x="1028915" y="375460"/>
                  <a:pt x="1006756" y="368885"/>
                  <a:pt x="1047750" y="382550"/>
                </a:cubicBezTo>
                <a:cubicBezTo>
                  <a:pt x="1092200" y="379375"/>
                  <a:pt x="1137215" y="380769"/>
                  <a:pt x="1181100" y="373025"/>
                </a:cubicBezTo>
                <a:cubicBezTo>
                  <a:pt x="1192373" y="371036"/>
                  <a:pt x="1198710" y="357264"/>
                  <a:pt x="1209675" y="353975"/>
                </a:cubicBezTo>
                <a:cubicBezTo>
                  <a:pt x="1231179" y="347524"/>
                  <a:pt x="1254125" y="347625"/>
                  <a:pt x="1276350" y="344450"/>
                </a:cubicBezTo>
                <a:cubicBezTo>
                  <a:pt x="1298998" y="276506"/>
                  <a:pt x="1266884" y="358649"/>
                  <a:pt x="1314450" y="287300"/>
                </a:cubicBezTo>
                <a:cubicBezTo>
                  <a:pt x="1320019" y="278946"/>
                  <a:pt x="1320020" y="267953"/>
                  <a:pt x="1323975" y="258725"/>
                </a:cubicBezTo>
                <a:cubicBezTo>
                  <a:pt x="1329568" y="245674"/>
                  <a:pt x="1335720" y="232801"/>
                  <a:pt x="1343025" y="220625"/>
                </a:cubicBezTo>
                <a:cubicBezTo>
                  <a:pt x="1364266" y="185224"/>
                  <a:pt x="1379251" y="160274"/>
                  <a:pt x="1409700" y="134900"/>
                </a:cubicBezTo>
                <a:cubicBezTo>
                  <a:pt x="1418494" y="127571"/>
                  <a:pt x="1428750" y="122200"/>
                  <a:pt x="1438275" y="115850"/>
                </a:cubicBezTo>
                <a:cubicBezTo>
                  <a:pt x="1444625" y="106325"/>
                  <a:pt x="1449230" y="95370"/>
                  <a:pt x="1457325" y="87275"/>
                </a:cubicBezTo>
                <a:cubicBezTo>
                  <a:pt x="1475789" y="68811"/>
                  <a:pt x="1491234" y="66447"/>
                  <a:pt x="1514475" y="58700"/>
                </a:cubicBezTo>
                <a:cubicBezTo>
                  <a:pt x="1568644" y="4531"/>
                  <a:pt x="1516486" y="48169"/>
                  <a:pt x="1571625" y="20600"/>
                </a:cubicBezTo>
                <a:cubicBezTo>
                  <a:pt x="1581864" y="15480"/>
                  <a:pt x="1589193" y="4695"/>
                  <a:pt x="1600200" y="1550"/>
                </a:cubicBezTo>
                <a:cubicBezTo>
                  <a:pt x="1612411" y="-1939"/>
                  <a:pt x="1625600" y="1550"/>
                  <a:pt x="1638300" y="1550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65B2C4-3A65-45A8-AE4E-147958570AA3}"/>
              </a:ext>
            </a:extLst>
          </p:cNvPr>
          <p:cNvCxnSpPr/>
          <p:nvPr/>
        </p:nvCxnSpPr>
        <p:spPr>
          <a:xfrm>
            <a:off x="3429000" y="4210050"/>
            <a:ext cx="92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725002-5A24-4EC7-866A-0C108B6EA7EF}"/>
              </a:ext>
            </a:extLst>
          </p:cNvPr>
          <p:cNvSpPr txBox="1"/>
          <p:nvPr/>
        </p:nvSpPr>
        <p:spPr>
          <a:xfrm>
            <a:off x="4702509" y="2071985"/>
            <a:ext cx="18067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1. Assign clusters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17098E-7F61-42C9-8729-B31877F68BEF}"/>
              </a:ext>
            </a:extLst>
          </p:cNvPr>
          <p:cNvSpPr txBox="1"/>
          <p:nvPr/>
        </p:nvSpPr>
        <p:spPr>
          <a:xfrm>
            <a:off x="5086044" y="2551150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8E14B-4391-44E6-B23D-59EEDEA4A9DC}"/>
              </a:ext>
            </a:extLst>
          </p:cNvPr>
          <p:cNvSpPr txBox="1"/>
          <p:nvPr/>
        </p:nvSpPr>
        <p:spPr>
          <a:xfrm>
            <a:off x="5086044" y="3938109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F0B767-755E-44D7-BE66-3B059F038972}"/>
              </a:ext>
            </a:extLst>
          </p:cNvPr>
          <p:cNvSpPr txBox="1"/>
          <p:nvPr/>
        </p:nvSpPr>
        <p:spPr>
          <a:xfrm>
            <a:off x="5086044" y="5454133"/>
            <a:ext cx="100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9137A2-1971-4D9C-87F4-050BFA5A8AE3}"/>
              </a:ext>
            </a:extLst>
          </p:cNvPr>
          <p:cNvCxnSpPr/>
          <p:nvPr/>
        </p:nvCxnSpPr>
        <p:spPr>
          <a:xfrm>
            <a:off x="6888193" y="4210050"/>
            <a:ext cx="923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F77E85C-E3B9-4A74-8193-87CDAB67C57A}"/>
              </a:ext>
            </a:extLst>
          </p:cNvPr>
          <p:cNvSpPr txBox="1"/>
          <p:nvPr/>
        </p:nvSpPr>
        <p:spPr>
          <a:xfrm>
            <a:off x="9088420" y="1716225"/>
            <a:ext cx="19584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2. Quantify cluster proportion within experiment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DF5CBF-DBC1-445E-A4AB-DFCBF46B4CA3}"/>
              </a:ext>
            </a:extLst>
          </p:cNvPr>
          <p:cNvSpPr txBox="1"/>
          <p:nvPr/>
        </p:nvSpPr>
        <p:spPr>
          <a:xfrm>
            <a:off x="9362462" y="3086693"/>
            <a:ext cx="16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1 = 0.67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670B71-E596-430E-B9AA-3A1B76983FAD}"/>
              </a:ext>
            </a:extLst>
          </p:cNvPr>
          <p:cNvSpPr txBox="1"/>
          <p:nvPr/>
        </p:nvSpPr>
        <p:spPr>
          <a:xfrm>
            <a:off x="9362462" y="4473652"/>
            <a:ext cx="16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2 = 0.33</a:t>
            </a:r>
          </a:p>
        </p:txBody>
      </p:sp>
    </p:spTree>
    <p:extLst>
      <p:ext uri="{BB962C8B-B14F-4D97-AF65-F5344CB8AC3E}">
        <p14:creationId xmlns:p14="http://schemas.microsoft.com/office/powerpoint/2010/main" val="2183913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D5A3-1A25-4B4C-8991-418C749EF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624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Proportion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4F256-0C6C-4E23-BE41-F7426CE46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81425" cy="4351338"/>
          </a:xfrm>
        </p:spPr>
        <p:txBody>
          <a:bodyPr/>
          <a:lstStyle/>
          <a:p>
            <a:r>
              <a:rPr lang="en-US" dirty="0"/>
              <a:t>Neratinib and untreated</a:t>
            </a:r>
          </a:p>
          <a:p>
            <a:r>
              <a:rPr lang="en-US" dirty="0"/>
              <a:t>All cell lines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CD445D8-EA58-4328-91BC-F1C9F3CE4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78" y="923924"/>
            <a:ext cx="7114022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894B6E-18E1-4E2C-916C-78BBC238410B}"/>
              </a:ext>
            </a:extLst>
          </p:cNvPr>
          <p:cNvSpPr txBox="1"/>
          <p:nvPr/>
        </p:nvSpPr>
        <p:spPr>
          <a:xfrm>
            <a:off x="5324475" y="75684"/>
            <a:ext cx="283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Treatment (Drug/untreated)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02E18F-4D8C-444D-80FA-18B6653F9AAF}"/>
              </a:ext>
            </a:extLst>
          </p:cNvPr>
          <p:cNvCxnSpPr/>
          <p:nvPr/>
        </p:nvCxnSpPr>
        <p:spPr>
          <a:xfrm>
            <a:off x="5724525" y="445016"/>
            <a:ext cx="76200" cy="1507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24F860C-EF02-4553-B3C2-51535A8672B3}"/>
              </a:ext>
            </a:extLst>
          </p:cNvPr>
          <p:cNvSpPr txBox="1"/>
          <p:nvPr/>
        </p:nvSpPr>
        <p:spPr>
          <a:xfrm>
            <a:off x="5856319" y="445016"/>
            <a:ext cx="885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EB7E60-CAA8-4651-95B2-53D33236E778}"/>
              </a:ext>
            </a:extLst>
          </p:cNvPr>
          <p:cNvCxnSpPr/>
          <p:nvPr/>
        </p:nvCxnSpPr>
        <p:spPr>
          <a:xfrm flipH="1">
            <a:off x="5962650" y="838200"/>
            <a:ext cx="133350" cy="111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77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A42D-F953-41BF-B149-BB47C237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279525"/>
            <a:ext cx="305752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 proportion heatmap (neratinib only)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9AB921-BBBF-4278-AC5B-695B9DD37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0"/>
            <a:ext cx="8259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4DF770-51F2-42F7-AB2A-84C7CA226664}"/>
              </a:ext>
            </a:extLst>
          </p:cNvPr>
          <p:cNvSpPr/>
          <p:nvPr/>
        </p:nvSpPr>
        <p:spPr>
          <a:xfrm>
            <a:off x="3652294" y="1492821"/>
            <a:ext cx="8259763" cy="1019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EAF92B-427A-4234-883A-04ECD58035AF}"/>
              </a:ext>
            </a:extLst>
          </p:cNvPr>
          <p:cNvSpPr/>
          <p:nvPr/>
        </p:nvSpPr>
        <p:spPr>
          <a:xfrm>
            <a:off x="3651161" y="2605088"/>
            <a:ext cx="8260895" cy="327183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4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A5E8-CBBC-4224-9090-5F902811C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(PCA)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07FE124-9C41-4E26-95D3-256CCB19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583" y="1690688"/>
            <a:ext cx="516308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9308484-11F7-4897-849C-BB75F96A0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2671763"/>
            <a:ext cx="53530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28BEB2F-A095-4838-A37F-2E440BD0B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1690688"/>
            <a:ext cx="4781550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explained variance ratio: [0.38 0.09]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AA6621-A096-4EB9-A70F-294CA63B2F47}"/>
              </a:ext>
            </a:extLst>
          </p:cNvPr>
          <p:cNvSpPr txBox="1"/>
          <p:nvPr/>
        </p:nvSpPr>
        <p:spPr>
          <a:xfrm>
            <a:off x="2409825" y="2456319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Controls Only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4FD97E-55F0-4361-A77B-1C2EC6B28BC7}"/>
              </a:ext>
            </a:extLst>
          </p:cNvPr>
          <p:cNvSpPr txBox="1"/>
          <p:nvPr/>
        </p:nvSpPr>
        <p:spPr>
          <a:xfrm>
            <a:off x="7934325" y="1429078"/>
            <a:ext cx="217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Treatment Groups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017A17-A8E8-4E43-B4F7-354F0D35AEA4}"/>
              </a:ext>
            </a:extLst>
          </p:cNvPr>
          <p:cNvSpPr/>
          <p:nvPr/>
        </p:nvSpPr>
        <p:spPr>
          <a:xfrm>
            <a:off x="1543051" y="4743450"/>
            <a:ext cx="1971674" cy="1647825"/>
          </a:xfrm>
          <a:prstGeom prst="ellipse">
            <a:avLst/>
          </a:prstGeom>
          <a:solidFill>
            <a:schemeClr val="accent1">
              <a:lumMod val="60000"/>
              <a:lumOff val="40000"/>
              <a:alpha val="1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4F132-2E99-44FD-8DA8-75F80CE68610}"/>
              </a:ext>
            </a:extLst>
          </p:cNvPr>
          <p:cNvSpPr txBox="1"/>
          <p:nvPr/>
        </p:nvSpPr>
        <p:spPr>
          <a:xfrm>
            <a:off x="2079638" y="4982646"/>
            <a:ext cx="105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Resistant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D6980D-E30E-4DC3-8695-AE108D170B67}"/>
              </a:ext>
            </a:extLst>
          </p:cNvPr>
          <p:cNvSpPr/>
          <p:nvPr/>
        </p:nvSpPr>
        <p:spPr>
          <a:xfrm>
            <a:off x="1104900" y="2571751"/>
            <a:ext cx="1304926" cy="2410896"/>
          </a:xfrm>
          <a:prstGeom prst="ellipse">
            <a:avLst/>
          </a:prstGeom>
          <a:solidFill>
            <a:schemeClr val="accent1">
              <a:lumMod val="60000"/>
              <a:lumOff val="40000"/>
              <a:alpha val="1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86476B-BC57-4CA6-8559-A577A890E108}"/>
              </a:ext>
            </a:extLst>
          </p:cNvPr>
          <p:cNvSpPr txBox="1"/>
          <p:nvPr/>
        </p:nvSpPr>
        <p:spPr>
          <a:xfrm>
            <a:off x="1355552" y="3423821"/>
            <a:ext cx="105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Sensitive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F33350-8FD3-4577-AFC1-37E6447C3415}"/>
              </a:ext>
            </a:extLst>
          </p:cNvPr>
          <p:cNvSpPr/>
          <p:nvPr/>
        </p:nvSpPr>
        <p:spPr>
          <a:xfrm>
            <a:off x="3568613" y="3961864"/>
            <a:ext cx="1304926" cy="2410896"/>
          </a:xfrm>
          <a:prstGeom prst="ellipse">
            <a:avLst/>
          </a:prstGeom>
          <a:solidFill>
            <a:schemeClr val="accent1">
              <a:lumMod val="60000"/>
              <a:lumOff val="40000"/>
              <a:alpha val="1490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B66D57-0748-4922-8A5C-98363BA2886C}"/>
              </a:ext>
            </a:extLst>
          </p:cNvPr>
          <p:cNvSpPr txBox="1"/>
          <p:nvPr/>
        </p:nvSpPr>
        <p:spPr>
          <a:xfrm>
            <a:off x="3672221" y="4813934"/>
            <a:ext cx="120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Untreated</a:t>
            </a:r>
          </a:p>
        </p:txBody>
      </p:sp>
    </p:spTree>
    <p:extLst>
      <p:ext uri="{BB962C8B-B14F-4D97-AF65-F5344CB8AC3E}">
        <p14:creationId xmlns:p14="http://schemas.microsoft.com/office/powerpoint/2010/main" val="391115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11" grpId="0" animBg="1"/>
      <p:bldP spid="12" grpId="0"/>
      <p:bldP spid="13" grpId="0" animBg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7D18-6DC9-4045-9790-6704AE45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Sens/Res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9DCEB-A03B-471D-9FE6-AAA53963C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1603375"/>
          </a:xfrm>
        </p:spPr>
        <p:txBody>
          <a:bodyPr>
            <a:normAutofit fontScale="85000" lnSpcReduction="20000"/>
          </a:bodyPr>
          <a:lstStyle/>
          <a:p>
            <a:r>
              <a:rPr lang="en-US" i="1" dirty="0"/>
              <a:t>Trained classifier on just neratinib (T798I=0 (res), WT=1 (</a:t>
            </a:r>
            <a:r>
              <a:rPr lang="en-US" i="1" dirty="0" err="1"/>
              <a:t>sens</a:t>
            </a:r>
            <a:r>
              <a:rPr lang="en-US" i="1" dirty="0"/>
              <a:t>)) </a:t>
            </a:r>
          </a:p>
          <a:p>
            <a:r>
              <a:rPr lang="en-US" dirty="0"/>
              <a:t>Predicted classes on remaining neratinib samples (excluding WT, T798I)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57C7B7D-3AF5-4FD4-AB3F-AB829A09E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25" y="0"/>
            <a:ext cx="2314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737F423-7C2B-4D40-98A8-0748FD55D1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78"/>
          <a:stretch/>
        </p:blipFill>
        <p:spPr bwMode="auto">
          <a:xfrm>
            <a:off x="838201" y="3605213"/>
            <a:ext cx="561975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B24763-82C4-4BDA-8874-C28EAC9C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38" y="2209006"/>
            <a:ext cx="2076450" cy="112395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9505CA-969D-4E77-9DC9-EDE078191C99}"/>
              </a:ext>
            </a:extLst>
          </p:cNvPr>
          <p:cNvCxnSpPr/>
          <p:nvPr/>
        </p:nvCxnSpPr>
        <p:spPr>
          <a:xfrm>
            <a:off x="5953125" y="3028950"/>
            <a:ext cx="1104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24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BDD8-35E6-440C-9E6D-9A910606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Resistant Calls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28CF6-6F3E-4DF4-AD42-6450D7235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2000" cy="4351338"/>
          </a:xfrm>
        </p:spPr>
        <p:txBody>
          <a:bodyPr/>
          <a:lstStyle/>
          <a:p>
            <a:r>
              <a:rPr lang="en-US" dirty="0"/>
              <a:t>Sorted by probability (confidence)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0ACDD-0643-4FDC-9790-A6D67198E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738187"/>
            <a:ext cx="5886450" cy="3514725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2DF96A8-B240-48FF-964A-537BA9028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21666" b="64167"/>
          <a:stretch/>
        </p:blipFill>
        <p:spPr bwMode="auto">
          <a:xfrm>
            <a:off x="-20344" y="5062774"/>
            <a:ext cx="12212344" cy="147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3D8C04-3B4E-4922-AF45-D9D5DBDA356A}"/>
              </a:ext>
            </a:extLst>
          </p:cNvPr>
          <p:cNvSpPr txBox="1"/>
          <p:nvPr/>
        </p:nvSpPr>
        <p:spPr>
          <a:xfrm>
            <a:off x="448573" y="4625974"/>
            <a:ext cx="4407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neratinib cluster proportion heatmap: </a:t>
            </a:r>
          </a:p>
        </p:txBody>
      </p:sp>
    </p:spTree>
    <p:extLst>
      <p:ext uri="{BB962C8B-B14F-4D97-AF65-F5344CB8AC3E}">
        <p14:creationId xmlns:p14="http://schemas.microsoft.com/office/powerpoint/2010/main" val="1123000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60BE-BFC5-477D-809B-CE91B039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786EF-AEDC-4350-BE26-2FFF7F15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Grid Search </a:t>
            </a:r>
          </a:p>
          <a:p>
            <a:r>
              <a:rPr lang="en-US" dirty="0"/>
              <a:t>5 Replicates at each config. with random seeds </a:t>
            </a:r>
          </a:p>
          <a:p>
            <a:r>
              <a:rPr lang="en-US" dirty="0"/>
              <a:t>Config Params tested: </a:t>
            </a:r>
          </a:p>
          <a:p>
            <a:pPr lvl="1"/>
            <a:r>
              <a:rPr lang="en-US" dirty="0"/>
              <a:t>Clusters config: 2 3 5 10 15 25 35 45</a:t>
            </a:r>
          </a:p>
          <a:p>
            <a:pPr lvl="1"/>
            <a:r>
              <a:rPr lang="en-US" dirty="0"/>
              <a:t>Resampling size (time series length): 50 75 100 125 150</a:t>
            </a:r>
          </a:p>
          <a:p>
            <a:pPr lvl="1"/>
            <a:r>
              <a:rPr lang="en-US" dirty="0"/>
              <a:t>Data pre-processing: normalized or raw </a:t>
            </a:r>
          </a:p>
          <a:p>
            <a:r>
              <a:rPr lang="en-US" dirty="0"/>
              <a:t>Time &lt; 8 hours. Overnight run. </a:t>
            </a:r>
          </a:p>
          <a:p>
            <a:r>
              <a:rPr lang="en-US" dirty="0"/>
              <a:t>For each experiment, random </a:t>
            </a:r>
            <a:r>
              <a:rPr lang="en-US" dirty="0" err="1"/>
              <a:t>uuid</a:t>
            </a:r>
            <a:r>
              <a:rPr lang="en-US" dirty="0"/>
              <a:t> assigned – output </a:t>
            </a:r>
            <a:r>
              <a:rPr lang="en-US" dirty="0" err="1"/>
              <a:t>dir</a:t>
            </a:r>
            <a:r>
              <a:rPr lang="en-US" dirty="0"/>
              <a:t> includes plots, classifier probability results and experiment results. </a:t>
            </a:r>
          </a:p>
        </p:txBody>
      </p:sp>
    </p:spTree>
    <p:extLst>
      <p:ext uri="{BB962C8B-B14F-4D97-AF65-F5344CB8AC3E}">
        <p14:creationId xmlns:p14="http://schemas.microsoft.com/office/powerpoint/2010/main" val="133240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angle view of a 96 well multiwell cell culture plat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67" b="98000" l="0" r="99667">
                        <a14:foregroundMark x1="23167" y1="67000" x2="2167" y2="50667"/>
                        <a14:foregroundMark x1="12833" y1="59500" x2="12833" y2="59500"/>
                        <a14:foregroundMark x1="12833" y1="59500" x2="24167" y2="67833"/>
                        <a14:foregroundMark x1="18500" y1="64667" x2="44000" y2="80167"/>
                        <a14:foregroundMark x1="31167" y1="74167" x2="44833" y2="82167"/>
                        <a14:foregroundMark x1="74167" y1="54833" x2="74167" y2="54833"/>
                        <a14:foregroundMark x1="74500" y1="54833" x2="74500" y2="54833"/>
                        <a14:foregroundMark x1="74167" y1="54833" x2="97167" y2="3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066" y="3404845"/>
            <a:ext cx="3580909" cy="358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>
            <a:off x="4056885" y="1540296"/>
            <a:ext cx="2181791" cy="218179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D3B1A48-0B9A-4C95-B107-DE193061CB88}"/>
              </a:ext>
            </a:extLst>
          </p:cNvPr>
          <p:cNvGrpSpPr/>
          <p:nvPr/>
        </p:nvGrpSpPr>
        <p:grpSpPr>
          <a:xfrm>
            <a:off x="4973595" y="1823206"/>
            <a:ext cx="852597" cy="586734"/>
            <a:chOff x="2596617" y="5130412"/>
            <a:chExt cx="1947462" cy="1340190"/>
          </a:xfrm>
          <a:solidFill>
            <a:srgbClr val="00B050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4DD99BB-5F52-4998-AEF2-7D849211A30C}"/>
                </a:ext>
              </a:extLst>
            </p:cNvPr>
            <p:cNvSpPr/>
            <p:nvPr/>
          </p:nvSpPr>
          <p:spPr>
            <a:xfrm>
              <a:off x="2596617" y="5130412"/>
              <a:ext cx="1947462" cy="1340190"/>
            </a:xfrm>
            <a:custGeom>
              <a:avLst/>
              <a:gdLst>
                <a:gd name="connsiteX0" fmla="*/ 0 w 2121966"/>
                <a:gd name="connsiteY0" fmla="*/ 446730 h 1340190"/>
                <a:gd name="connsiteX1" fmla="*/ 0 w 2121966"/>
                <a:gd name="connsiteY1" fmla="*/ 446730 h 1340190"/>
                <a:gd name="connsiteX2" fmla="*/ 62821 w 2121966"/>
                <a:gd name="connsiteY2" fmla="*/ 439750 h 1340190"/>
                <a:gd name="connsiteX3" fmla="*/ 139603 w 2121966"/>
                <a:gd name="connsiteY3" fmla="*/ 404849 h 1340190"/>
                <a:gd name="connsiteX4" fmla="*/ 202424 w 2121966"/>
                <a:gd name="connsiteY4" fmla="*/ 390889 h 1340190"/>
                <a:gd name="connsiteX5" fmla="*/ 216385 w 2121966"/>
                <a:gd name="connsiteY5" fmla="*/ 376928 h 1340190"/>
                <a:gd name="connsiteX6" fmla="*/ 300146 w 2121966"/>
                <a:gd name="connsiteY6" fmla="*/ 342028 h 1340190"/>
                <a:gd name="connsiteX7" fmla="*/ 362968 w 2121966"/>
                <a:gd name="connsiteY7" fmla="*/ 314107 h 1340190"/>
                <a:gd name="connsiteX8" fmla="*/ 376928 w 2121966"/>
                <a:gd name="connsiteY8" fmla="*/ 293167 h 1340190"/>
                <a:gd name="connsiteX9" fmla="*/ 404849 w 2121966"/>
                <a:gd name="connsiteY9" fmla="*/ 265246 h 1340190"/>
                <a:gd name="connsiteX10" fmla="*/ 439749 w 2121966"/>
                <a:gd name="connsiteY10" fmla="*/ 230345 h 1340190"/>
                <a:gd name="connsiteX11" fmla="*/ 502571 w 2121966"/>
                <a:gd name="connsiteY11" fmla="*/ 202425 h 1340190"/>
                <a:gd name="connsiteX12" fmla="*/ 530491 w 2121966"/>
                <a:gd name="connsiteY12" fmla="*/ 188464 h 1340190"/>
                <a:gd name="connsiteX13" fmla="*/ 579352 w 2121966"/>
                <a:gd name="connsiteY13" fmla="*/ 139603 h 1340190"/>
                <a:gd name="connsiteX14" fmla="*/ 593313 w 2121966"/>
                <a:gd name="connsiteY14" fmla="*/ 125643 h 1340190"/>
                <a:gd name="connsiteX15" fmla="*/ 642174 w 2121966"/>
                <a:gd name="connsiteY15" fmla="*/ 104703 h 1340190"/>
                <a:gd name="connsiteX16" fmla="*/ 656134 w 2121966"/>
                <a:gd name="connsiteY16" fmla="*/ 90742 h 1340190"/>
                <a:gd name="connsiteX17" fmla="*/ 691035 w 2121966"/>
                <a:gd name="connsiteY17" fmla="*/ 76782 h 1340190"/>
                <a:gd name="connsiteX18" fmla="*/ 718956 w 2121966"/>
                <a:gd name="connsiteY18" fmla="*/ 27921 h 1340190"/>
                <a:gd name="connsiteX19" fmla="*/ 753856 w 2121966"/>
                <a:gd name="connsiteY19" fmla="*/ 0 h 1340190"/>
                <a:gd name="connsiteX20" fmla="*/ 830638 w 2121966"/>
                <a:gd name="connsiteY20" fmla="*/ 6980 h 1340190"/>
                <a:gd name="connsiteX21" fmla="*/ 893459 w 2121966"/>
                <a:gd name="connsiteY21" fmla="*/ 69802 h 1340190"/>
                <a:gd name="connsiteX22" fmla="*/ 907420 w 2121966"/>
                <a:gd name="connsiteY22" fmla="*/ 118663 h 1340190"/>
                <a:gd name="connsiteX23" fmla="*/ 928360 w 2121966"/>
                <a:gd name="connsiteY23" fmla="*/ 132623 h 1340190"/>
                <a:gd name="connsiteX24" fmla="*/ 942320 w 2121966"/>
                <a:gd name="connsiteY24" fmla="*/ 167524 h 1340190"/>
                <a:gd name="connsiteX25" fmla="*/ 970241 w 2121966"/>
                <a:gd name="connsiteY25" fmla="*/ 181484 h 1340190"/>
                <a:gd name="connsiteX26" fmla="*/ 1019102 w 2121966"/>
                <a:gd name="connsiteY26" fmla="*/ 209405 h 1340190"/>
                <a:gd name="connsiteX27" fmla="*/ 1033062 w 2121966"/>
                <a:gd name="connsiteY27" fmla="*/ 244306 h 1340190"/>
                <a:gd name="connsiteX28" fmla="*/ 1081923 w 2121966"/>
                <a:gd name="connsiteY28" fmla="*/ 272226 h 1340190"/>
                <a:gd name="connsiteX29" fmla="*/ 1130785 w 2121966"/>
                <a:gd name="connsiteY29" fmla="*/ 307127 h 1340190"/>
                <a:gd name="connsiteX30" fmla="*/ 1158705 w 2121966"/>
                <a:gd name="connsiteY30" fmla="*/ 335048 h 1340190"/>
                <a:gd name="connsiteX31" fmla="*/ 1221527 w 2121966"/>
                <a:gd name="connsiteY31" fmla="*/ 369948 h 1340190"/>
                <a:gd name="connsiteX32" fmla="*/ 1242467 w 2121966"/>
                <a:gd name="connsiteY32" fmla="*/ 383909 h 1340190"/>
                <a:gd name="connsiteX33" fmla="*/ 1270388 w 2121966"/>
                <a:gd name="connsiteY33" fmla="*/ 418809 h 1340190"/>
                <a:gd name="connsiteX34" fmla="*/ 1305288 w 2121966"/>
                <a:gd name="connsiteY34" fmla="*/ 432770 h 1340190"/>
                <a:gd name="connsiteX35" fmla="*/ 1333209 w 2121966"/>
                <a:gd name="connsiteY35" fmla="*/ 446730 h 1340190"/>
                <a:gd name="connsiteX36" fmla="*/ 1368110 w 2121966"/>
                <a:gd name="connsiteY36" fmla="*/ 460690 h 1340190"/>
                <a:gd name="connsiteX37" fmla="*/ 1396030 w 2121966"/>
                <a:gd name="connsiteY37" fmla="*/ 481631 h 1340190"/>
                <a:gd name="connsiteX38" fmla="*/ 1444891 w 2121966"/>
                <a:gd name="connsiteY38" fmla="*/ 523512 h 1340190"/>
                <a:gd name="connsiteX39" fmla="*/ 1507713 w 2121966"/>
                <a:gd name="connsiteY39" fmla="*/ 572373 h 1340190"/>
                <a:gd name="connsiteX40" fmla="*/ 1598455 w 2121966"/>
                <a:gd name="connsiteY40" fmla="*/ 621234 h 1340190"/>
                <a:gd name="connsiteX41" fmla="*/ 1647316 w 2121966"/>
                <a:gd name="connsiteY41" fmla="*/ 649154 h 1340190"/>
                <a:gd name="connsiteX42" fmla="*/ 1661276 w 2121966"/>
                <a:gd name="connsiteY42" fmla="*/ 670095 h 1340190"/>
                <a:gd name="connsiteX43" fmla="*/ 1710137 w 2121966"/>
                <a:gd name="connsiteY43" fmla="*/ 684055 h 1340190"/>
                <a:gd name="connsiteX44" fmla="*/ 1745038 w 2121966"/>
                <a:gd name="connsiteY44" fmla="*/ 698015 h 1340190"/>
                <a:gd name="connsiteX45" fmla="*/ 1758998 w 2121966"/>
                <a:gd name="connsiteY45" fmla="*/ 711976 h 1340190"/>
                <a:gd name="connsiteX46" fmla="*/ 1835780 w 2121966"/>
                <a:gd name="connsiteY46" fmla="*/ 746877 h 1340190"/>
                <a:gd name="connsiteX47" fmla="*/ 1933502 w 2121966"/>
                <a:gd name="connsiteY47" fmla="*/ 809698 h 1340190"/>
                <a:gd name="connsiteX48" fmla="*/ 1996323 w 2121966"/>
                <a:gd name="connsiteY48" fmla="*/ 823658 h 1340190"/>
                <a:gd name="connsiteX49" fmla="*/ 2059145 w 2121966"/>
                <a:gd name="connsiteY49" fmla="*/ 858559 h 1340190"/>
                <a:gd name="connsiteX50" fmla="*/ 2121966 w 2121966"/>
                <a:gd name="connsiteY50" fmla="*/ 886480 h 1340190"/>
                <a:gd name="connsiteX51" fmla="*/ 2031224 w 2121966"/>
                <a:gd name="connsiteY51" fmla="*/ 900440 h 1340190"/>
                <a:gd name="connsiteX52" fmla="*/ 1996323 w 2121966"/>
                <a:gd name="connsiteY52" fmla="*/ 921380 h 1340190"/>
                <a:gd name="connsiteX53" fmla="*/ 1968403 w 2121966"/>
                <a:gd name="connsiteY53" fmla="*/ 935341 h 1340190"/>
                <a:gd name="connsiteX54" fmla="*/ 1919542 w 2121966"/>
                <a:gd name="connsiteY54" fmla="*/ 949301 h 1340190"/>
                <a:gd name="connsiteX55" fmla="*/ 1856720 w 2121966"/>
                <a:gd name="connsiteY55" fmla="*/ 984202 h 1340190"/>
                <a:gd name="connsiteX56" fmla="*/ 1807859 w 2121966"/>
                <a:gd name="connsiteY56" fmla="*/ 1026083 h 1340190"/>
                <a:gd name="connsiteX57" fmla="*/ 1793899 w 2121966"/>
                <a:gd name="connsiteY57" fmla="*/ 1047023 h 1340190"/>
                <a:gd name="connsiteX58" fmla="*/ 1765978 w 2121966"/>
                <a:gd name="connsiteY58" fmla="*/ 1060983 h 1340190"/>
                <a:gd name="connsiteX59" fmla="*/ 1731078 w 2121966"/>
                <a:gd name="connsiteY59" fmla="*/ 1088904 h 1340190"/>
                <a:gd name="connsiteX60" fmla="*/ 1717117 w 2121966"/>
                <a:gd name="connsiteY60" fmla="*/ 1123805 h 1340190"/>
                <a:gd name="connsiteX61" fmla="*/ 1703157 w 2121966"/>
                <a:gd name="connsiteY61" fmla="*/ 1151725 h 1340190"/>
                <a:gd name="connsiteX62" fmla="*/ 1668256 w 2121966"/>
                <a:gd name="connsiteY62" fmla="*/ 1235487 h 1340190"/>
                <a:gd name="connsiteX63" fmla="*/ 1654296 w 2121966"/>
                <a:gd name="connsiteY63" fmla="*/ 1277368 h 1340190"/>
                <a:gd name="connsiteX64" fmla="*/ 1640336 w 2121966"/>
                <a:gd name="connsiteY64" fmla="*/ 1326229 h 1340190"/>
                <a:gd name="connsiteX65" fmla="*/ 1619395 w 2121966"/>
                <a:gd name="connsiteY65" fmla="*/ 1340190 h 1340190"/>
                <a:gd name="connsiteX66" fmla="*/ 1556574 w 2121966"/>
                <a:gd name="connsiteY66" fmla="*/ 1319249 h 1340190"/>
                <a:gd name="connsiteX67" fmla="*/ 1542614 w 2121966"/>
                <a:gd name="connsiteY67" fmla="*/ 1298309 h 1340190"/>
                <a:gd name="connsiteX68" fmla="*/ 1528653 w 2121966"/>
                <a:gd name="connsiteY68" fmla="*/ 1284348 h 1340190"/>
                <a:gd name="connsiteX69" fmla="*/ 1493752 w 2121966"/>
                <a:gd name="connsiteY69" fmla="*/ 1235487 h 1340190"/>
                <a:gd name="connsiteX70" fmla="*/ 1430931 w 2121966"/>
                <a:gd name="connsiteY70" fmla="*/ 1193606 h 1340190"/>
                <a:gd name="connsiteX71" fmla="*/ 1416971 w 2121966"/>
                <a:gd name="connsiteY71" fmla="*/ 1172666 h 1340190"/>
                <a:gd name="connsiteX72" fmla="*/ 1340189 w 2121966"/>
                <a:gd name="connsiteY72" fmla="*/ 1158706 h 1340190"/>
                <a:gd name="connsiteX73" fmla="*/ 1291328 w 2121966"/>
                <a:gd name="connsiteY73" fmla="*/ 1144745 h 1340190"/>
                <a:gd name="connsiteX74" fmla="*/ 1200586 w 2121966"/>
                <a:gd name="connsiteY74" fmla="*/ 1130785 h 1340190"/>
                <a:gd name="connsiteX75" fmla="*/ 991181 w 2121966"/>
                <a:gd name="connsiteY75" fmla="*/ 1081924 h 1340190"/>
                <a:gd name="connsiteX76" fmla="*/ 837618 w 2121966"/>
                <a:gd name="connsiteY76" fmla="*/ 1047023 h 1340190"/>
                <a:gd name="connsiteX77" fmla="*/ 725936 w 2121966"/>
                <a:gd name="connsiteY77" fmla="*/ 1019103 h 1340190"/>
                <a:gd name="connsiteX78" fmla="*/ 663114 w 2121966"/>
                <a:gd name="connsiteY78" fmla="*/ 1005142 h 1340190"/>
                <a:gd name="connsiteX79" fmla="*/ 125643 w 2121966"/>
                <a:gd name="connsiteY79" fmla="*/ 970241 h 1340190"/>
                <a:gd name="connsiteX80" fmla="*/ 139603 w 2121966"/>
                <a:gd name="connsiteY80" fmla="*/ 942321 h 1340190"/>
                <a:gd name="connsiteX81" fmla="*/ 153563 w 2121966"/>
                <a:gd name="connsiteY81" fmla="*/ 921380 h 1340190"/>
                <a:gd name="connsiteX82" fmla="*/ 132623 w 2121966"/>
                <a:gd name="connsiteY82" fmla="*/ 718956 h 1340190"/>
                <a:gd name="connsiteX83" fmla="*/ 111682 w 2121966"/>
                <a:gd name="connsiteY83" fmla="*/ 691035 h 1340190"/>
                <a:gd name="connsiteX84" fmla="*/ 48861 w 2121966"/>
                <a:gd name="connsiteY84" fmla="*/ 593313 h 1340190"/>
                <a:gd name="connsiteX85" fmla="*/ 34901 w 2121966"/>
                <a:gd name="connsiteY85" fmla="*/ 565393 h 1340190"/>
                <a:gd name="connsiteX86" fmla="*/ 0 w 2121966"/>
                <a:gd name="connsiteY86" fmla="*/ 446730 h 134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21966" h="1340190">
                  <a:moveTo>
                    <a:pt x="0" y="446730"/>
                  </a:moveTo>
                  <a:lnTo>
                    <a:pt x="0" y="446730"/>
                  </a:lnTo>
                  <a:cubicBezTo>
                    <a:pt x="20940" y="444403"/>
                    <a:pt x="42381" y="444860"/>
                    <a:pt x="62821" y="439750"/>
                  </a:cubicBezTo>
                  <a:cubicBezTo>
                    <a:pt x="188857" y="408240"/>
                    <a:pt x="56130" y="430532"/>
                    <a:pt x="139603" y="404849"/>
                  </a:cubicBezTo>
                  <a:cubicBezTo>
                    <a:pt x="160106" y="398541"/>
                    <a:pt x="181484" y="395542"/>
                    <a:pt x="202424" y="390889"/>
                  </a:cubicBezTo>
                  <a:cubicBezTo>
                    <a:pt x="207078" y="386235"/>
                    <a:pt x="210499" y="379871"/>
                    <a:pt x="216385" y="376928"/>
                  </a:cubicBezTo>
                  <a:cubicBezTo>
                    <a:pt x="243439" y="363401"/>
                    <a:pt x="300146" y="342028"/>
                    <a:pt x="300146" y="342028"/>
                  </a:cubicBezTo>
                  <a:cubicBezTo>
                    <a:pt x="339103" y="303071"/>
                    <a:pt x="274272" y="363382"/>
                    <a:pt x="362968" y="314107"/>
                  </a:cubicBezTo>
                  <a:cubicBezTo>
                    <a:pt x="370301" y="310033"/>
                    <a:pt x="371469" y="299536"/>
                    <a:pt x="376928" y="293167"/>
                  </a:cubicBezTo>
                  <a:cubicBezTo>
                    <a:pt x="385494" y="283174"/>
                    <a:pt x="395542" y="274553"/>
                    <a:pt x="404849" y="265246"/>
                  </a:cubicBezTo>
                  <a:cubicBezTo>
                    <a:pt x="416482" y="253612"/>
                    <a:pt x="425034" y="237702"/>
                    <a:pt x="439749" y="230345"/>
                  </a:cubicBezTo>
                  <a:cubicBezTo>
                    <a:pt x="508511" y="195965"/>
                    <a:pt x="422325" y="238090"/>
                    <a:pt x="502571" y="202425"/>
                  </a:cubicBezTo>
                  <a:cubicBezTo>
                    <a:pt x="512079" y="198199"/>
                    <a:pt x="522438" y="195053"/>
                    <a:pt x="530491" y="188464"/>
                  </a:cubicBezTo>
                  <a:cubicBezTo>
                    <a:pt x="548318" y="173878"/>
                    <a:pt x="563065" y="155890"/>
                    <a:pt x="579352" y="139603"/>
                  </a:cubicBezTo>
                  <a:cubicBezTo>
                    <a:pt x="584006" y="134950"/>
                    <a:pt x="587264" y="128235"/>
                    <a:pt x="593313" y="125643"/>
                  </a:cubicBezTo>
                  <a:lnTo>
                    <a:pt x="642174" y="104703"/>
                  </a:lnTo>
                  <a:cubicBezTo>
                    <a:pt x="646827" y="100049"/>
                    <a:pt x="650420" y="94007"/>
                    <a:pt x="656134" y="90742"/>
                  </a:cubicBezTo>
                  <a:cubicBezTo>
                    <a:pt x="667013" y="84525"/>
                    <a:pt x="682175" y="85642"/>
                    <a:pt x="691035" y="76782"/>
                  </a:cubicBezTo>
                  <a:cubicBezTo>
                    <a:pt x="704299" y="63518"/>
                    <a:pt x="707077" y="42439"/>
                    <a:pt x="718956" y="27921"/>
                  </a:cubicBezTo>
                  <a:cubicBezTo>
                    <a:pt x="728390" y="16390"/>
                    <a:pt x="742223" y="9307"/>
                    <a:pt x="753856" y="0"/>
                  </a:cubicBezTo>
                  <a:lnTo>
                    <a:pt x="830638" y="6980"/>
                  </a:lnTo>
                  <a:cubicBezTo>
                    <a:pt x="857126" y="20224"/>
                    <a:pt x="893459" y="69802"/>
                    <a:pt x="893459" y="69802"/>
                  </a:cubicBezTo>
                  <a:cubicBezTo>
                    <a:pt x="898113" y="86089"/>
                    <a:pt x="899194" y="103856"/>
                    <a:pt x="907420" y="118663"/>
                  </a:cubicBezTo>
                  <a:cubicBezTo>
                    <a:pt x="911494" y="125996"/>
                    <a:pt x="923484" y="125797"/>
                    <a:pt x="928360" y="132623"/>
                  </a:cubicBezTo>
                  <a:cubicBezTo>
                    <a:pt x="935643" y="142819"/>
                    <a:pt x="934166" y="158011"/>
                    <a:pt x="942320" y="167524"/>
                  </a:cubicBezTo>
                  <a:cubicBezTo>
                    <a:pt x="949092" y="175424"/>
                    <a:pt x="961206" y="176322"/>
                    <a:pt x="970241" y="181484"/>
                  </a:cubicBezTo>
                  <a:cubicBezTo>
                    <a:pt x="1039324" y="220959"/>
                    <a:pt x="934700" y="167203"/>
                    <a:pt x="1019102" y="209405"/>
                  </a:cubicBezTo>
                  <a:cubicBezTo>
                    <a:pt x="1023755" y="221039"/>
                    <a:pt x="1025779" y="234110"/>
                    <a:pt x="1033062" y="244306"/>
                  </a:cubicBezTo>
                  <a:cubicBezTo>
                    <a:pt x="1039335" y="253089"/>
                    <a:pt x="1075430" y="268094"/>
                    <a:pt x="1081923" y="272226"/>
                  </a:cubicBezTo>
                  <a:cubicBezTo>
                    <a:pt x="1098809" y="282972"/>
                    <a:pt x="1115294" y="294452"/>
                    <a:pt x="1130785" y="307127"/>
                  </a:cubicBezTo>
                  <a:cubicBezTo>
                    <a:pt x="1140972" y="315462"/>
                    <a:pt x="1147883" y="327556"/>
                    <a:pt x="1158705" y="335048"/>
                  </a:cubicBezTo>
                  <a:cubicBezTo>
                    <a:pt x="1178401" y="348683"/>
                    <a:pt x="1200835" y="357878"/>
                    <a:pt x="1221527" y="369948"/>
                  </a:cubicBezTo>
                  <a:cubicBezTo>
                    <a:pt x="1228773" y="374175"/>
                    <a:pt x="1236535" y="377977"/>
                    <a:pt x="1242467" y="383909"/>
                  </a:cubicBezTo>
                  <a:cubicBezTo>
                    <a:pt x="1253002" y="394444"/>
                    <a:pt x="1258628" y="409662"/>
                    <a:pt x="1270388" y="418809"/>
                  </a:cubicBezTo>
                  <a:cubicBezTo>
                    <a:pt x="1280278" y="426501"/>
                    <a:pt x="1293838" y="427681"/>
                    <a:pt x="1305288" y="432770"/>
                  </a:cubicBezTo>
                  <a:cubicBezTo>
                    <a:pt x="1314797" y="436996"/>
                    <a:pt x="1323700" y="442504"/>
                    <a:pt x="1333209" y="446730"/>
                  </a:cubicBezTo>
                  <a:cubicBezTo>
                    <a:pt x="1344659" y="451819"/>
                    <a:pt x="1357157" y="454605"/>
                    <a:pt x="1368110" y="460690"/>
                  </a:cubicBezTo>
                  <a:cubicBezTo>
                    <a:pt x="1378280" y="466340"/>
                    <a:pt x="1386723" y="474651"/>
                    <a:pt x="1396030" y="481631"/>
                  </a:cubicBezTo>
                  <a:cubicBezTo>
                    <a:pt x="1422217" y="534001"/>
                    <a:pt x="1392356" y="489739"/>
                    <a:pt x="1444891" y="523512"/>
                  </a:cubicBezTo>
                  <a:cubicBezTo>
                    <a:pt x="1467206" y="537858"/>
                    <a:pt x="1484355" y="559796"/>
                    <a:pt x="1507713" y="572373"/>
                  </a:cubicBezTo>
                  <a:cubicBezTo>
                    <a:pt x="1537960" y="588660"/>
                    <a:pt x="1569871" y="602178"/>
                    <a:pt x="1598455" y="621234"/>
                  </a:cubicBezTo>
                  <a:cubicBezTo>
                    <a:pt x="1628053" y="640966"/>
                    <a:pt x="1611892" y="631442"/>
                    <a:pt x="1647316" y="649154"/>
                  </a:cubicBezTo>
                  <a:cubicBezTo>
                    <a:pt x="1651969" y="656134"/>
                    <a:pt x="1653943" y="666021"/>
                    <a:pt x="1661276" y="670095"/>
                  </a:cubicBezTo>
                  <a:cubicBezTo>
                    <a:pt x="1676083" y="678321"/>
                    <a:pt x="1694067" y="678699"/>
                    <a:pt x="1710137" y="684055"/>
                  </a:cubicBezTo>
                  <a:cubicBezTo>
                    <a:pt x="1722024" y="688017"/>
                    <a:pt x="1733404" y="693362"/>
                    <a:pt x="1745038" y="698015"/>
                  </a:cubicBezTo>
                  <a:cubicBezTo>
                    <a:pt x="1749691" y="702669"/>
                    <a:pt x="1753245" y="708780"/>
                    <a:pt x="1758998" y="711976"/>
                  </a:cubicBezTo>
                  <a:cubicBezTo>
                    <a:pt x="1766873" y="716351"/>
                    <a:pt x="1821695" y="737126"/>
                    <a:pt x="1835780" y="746877"/>
                  </a:cubicBezTo>
                  <a:cubicBezTo>
                    <a:pt x="1888349" y="783271"/>
                    <a:pt x="1883483" y="795407"/>
                    <a:pt x="1933502" y="809698"/>
                  </a:cubicBezTo>
                  <a:cubicBezTo>
                    <a:pt x="1954128" y="815591"/>
                    <a:pt x="1975383" y="819005"/>
                    <a:pt x="1996323" y="823658"/>
                  </a:cubicBezTo>
                  <a:cubicBezTo>
                    <a:pt x="2023785" y="851120"/>
                    <a:pt x="2001620" y="832412"/>
                    <a:pt x="2059145" y="858559"/>
                  </a:cubicBezTo>
                  <a:cubicBezTo>
                    <a:pt x="2130896" y="891173"/>
                    <a:pt x="2038118" y="852939"/>
                    <a:pt x="2121966" y="886480"/>
                  </a:cubicBezTo>
                  <a:cubicBezTo>
                    <a:pt x="2091719" y="891133"/>
                    <a:pt x="2060711" y="892249"/>
                    <a:pt x="2031224" y="900440"/>
                  </a:cubicBezTo>
                  <a:cubicBezTo>
                    <a:pt x="2018152" y="904071"/>
                    <a:pt x="2008183" y="914791"/>
                    <a:pt x="1996323" y="921380"/>
                  </a:cubicBezTo>
                  <a:cubicBezTo>
                    <a:pt x="1987227" y="926433"/>
                    <a:pt x="1978182" y="931785"/>
                    <a:pt x="1968403" y="935341"/>
                  </a:cubicBezTo>
                  <a:cubicBezTo>
                    <a:pt x="1952484" y="941130"/>
                    <a:pt x="1935461" y="943512"/>
                    <a:pt x="1919542" y="949301"/>
                  </a:cubicBezTo>
                  <a:cubicBezTo>
                    <a:pt x="1907101" y="953825"/>
                    <a:pt x="1864538" y="978121"/>
                    <a:pt x="1856720" y="984202"/>
                  </a:cubicBezTo>
                  <a:cubicBezTo>
                    <a:pt x="1755157" y="1063196"/>
                    <a:pt x="1882911" y="976047"/>
                    <a:pt x="1807859" y="1026083"/>
                  </a:cubicBezTo>
                  <a:cubicBezTo>
                    <a:pt x="1803206" y="1033063"/>
                    <a:pt x="1800344" y="1041653"/>
                    <a:pt x="1793899" y="1047023"/>
                  </a:cubicBezTo>
                  <a:cubicBezTo>
                    <a:pt x="1785905" y="1053684"/>
                    <a:pt x="1774636" y="1055211"/>
                    <a:pt x="1765978" y="1060983"/>
                  </a:cubicBezTo>
                  <a:cubicBezTo>
                    <a:pt x="1753582" y="1069247"/>
                    <a:pt x="1742711" y="1079597"/>
                    <a:pt x="1731078" y="1088904"/>
                  </a:cubicBezTo>
                  <a:cubicBezTo>
                    <a:pt x="1726424" y="1100538"/>
                    <a:pt x="1722206" y="1112355"/>
                    <a:pt x="1717117" y="1123805"/>
                  </a:cubicBezTo>
                  <a:cubicBezTo>
                    <a:pt x="1712891" y="1133313"/>
                    <a:pt x="1706892" y="1142013"/>
                    <a:pt x="1703157" y="1151725"/>
                  </a:cubicBezTo>
                  <a:cubicBezTo>
                    <a:pt x="1670985" y="1235373"/>
                    <a:pt x="1697722" y="1191291"/>
                    <a:pt x="1668256" y="1235487"/>
                  </a:cubicBezTo>
                  <a:cubicBezTo>
                    <a:pt x="1663603" y="1249447"/>
                    <a:pt x="1658624" y="1263303"/>
                    <a:pt x="1654296" y="1277368"/>
                  </a:cubicBezTo>
                  <a:cubicBezTo>
                    <a:pt x="1649315" y="1293558"/>
                    <a:pt x="1648562" y="1311422"/>
                    <a:pt x="1640336" y="1326229"/>
                  </a:cubicBezTo>
                  <a:cubicBezTo>
                    <a:pt x="1636262" y="1333563"/>
                    <a:pt x="1626375" y="1335536"/>
                    <a:pt x="1619395" y="1340190"/>
                  </a:cubicBezTo>
                  <a:cubicBezTo>
                    <a:pt x="1602026" y="1335847"/>
                    <a:pt x="1570724" y="1329356"/>
                    <a:pt x="1556574" y="1319249"/>
                  </a:cubicBezTo>
                  <a:cubicBezTo>
                    <a:pt x="1549748" y="1314373"/>
                    <a:pt x="1547855" y="1304860"/>
                    <a:pt x="1542614" y="1298309"/>
                  </a:cubicBezTo>
                  <a:cubicBezTo>
                    <a:pt x="1538503" y="1293170"/>
                    <a:pt x="1532304" y="1289824"/>
                    <a:pt x="1528653" y="1284348"/>
                  </a:cubicBezTo>
                  <a:cubicBezTo>
                    <a:pt x="1509431" y="1255515"/>
                    <a:pt x="1522854" y="1256275"/>
                    <a:pt x="1493752" y="1235487"/>
                  </a:cubicBezTo>
                  <a:cubicBezTo>
                    <a:pt x="1442605" y="1198953"/>
                    <a:pt x="1488134" y="1250809"/>
                    <a:pt x="1430931" y="1193606"/>
                  </a:cubicBezTo>
                  <a:cubicBezTo>
                    <a:pt x="1424999" y="1187674"/>
                    <a:pt x="1424801" y="1175677"/>
                    <a:pt x="1416971" y="1172666"/>
                  </a:cubicBezTo>
                  <a:cubicBezTo>
                    <a:pt x="1392691" y="1163328"/>
                    <a:pt x="1365583" y="1164349"/>
                    <a:pt x="1340189" y="1158706"/>
                  </a:cubicBezTo>
                  <a:cubicBezTo>
                    <a:pt x="1323654" y="1155031"/>
                    <a:pt x="1307938" y="1148067"/>
                    <a:pt x="1291328" y="1144745"/>
                  </a:cubicBezTo>
                  <a:cubicBezTo>
                    <a:pt x="1261319" y="1138743"/>
                    <a:pt x="1230833" y="1135438"/>
                    <a:pt x="1200586" y="1130785"/>
                  </a:cubicBezTo>
                  <a:cubicBezTo>
                    <a:pt x="1086405" y="1081849"/>
                    <a:pt x="1216370" y="1133104"/>
                    <a:pt x="991181" y="1081924"/>
                  </a:cubicBezTo>
                  <a:cubicBezTo>
                    <a:pt x="939993" y="1070290"/>
                    <a:pt x="886357" y="1066518"/>
                    <a:pt x="837618" y="1047023"/>
                  </a:cubicBezTo>
                  <a:cubicBezTo>
                    <a:pt x="774661" y="1021841"/>
                    <a:pt x="823148" y="1038546"/>
                    <a:pt x="725936" y="1019103"/>
                  </a:cubicBezTo>
                  <a:cubicBezTo>
                    <a:pt x="704901" y="1014896"/>
                    <a:pt x="684434" y="1007511"/>
                    <a:pt x="663114" y="1005142"/>
                  </a:cubicBezTo>
                  <a:cubicBezTo>
                    <a:pt x="471070" y="983804"/>
                    <a:pt x="320313" y="979738"/>
                    <a:pt x="125643" y="970241"/>
                  </a:cubicBezTo>
                  <a:cubicBezTo>
                    <a:pt x="130296" y="960934"/>
                    <a:pt x="134441" y="951355"/>
                    <a:pt x="139603" y="942321"/>
                  </a:cubicBezTo>
                  <a:cubicBezTo>
                    <a:pt x="143765" y="935037"/>
                    <a:pt x="153199" y="929761"/>
                    <a:pt x="153563" y="921380"/>
                  </a:cubicBezTo>
                  <a:cubicBezTo>
                    <a:pt x="155155" y="884752"/>
                    <a:pt x="152250" y="769986"/>
                    <a:pt x="132623" y="718956"/>
                  </a:cubicBezTo>
                  <a:cubicBezTo>
                    <a:pt x="128447" y="708098"/>
                    <a:pt x="118304" y="700600"/>
                    <a:pt x="111682" y="691035"/>
                  </a:cubicBezTo>
                  <a:cubicBezTo>
                    <a:pt x="93562" y="664862"/>
                    <a:pt x="65883" y="623954"/>
                    <a:pt x="48861" y="593313"/>
                  </a:cubicBezTo>
                  <a:cubicBezTo>
                    <a:pt x="43808" y="584217"/>
                    <a:pt x="39554" y="574700"/>
                    <a:pt x="34901" y="565393"/>
                  </a:cubicBezTo>
                  <a:lnTo>
                    <a:pt x="0" y="446730"/>
                  </a:ln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22FDA69-5E7F-4BEB-B3E7-42D0D2669A26}"/>
                </a:ext>
              </a:extLst>
            </p:cNvPr>
            <p:cNvSpPr/>
            <p:nvPr/>
          </p:nvSpPr>
          <p:spPr>
            <a:xfrm>
              <a:off x="2994485" y="5541981"/>
              <a:ext cx="767817" cy="450432"/>
            </a:xfrm>
            <a:prstGeom prst="ellipse">
              <a:avLst/>
            </a:prstGeom>
            <a:solidFill>
              <a:srgbClr val="9FFFC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67FA12-29F0-4360-8D03-086071CFBA37}"/>
              </a:ext>
            </a:extLst>
          </p:cNvPr>
          <p:cNvGrpSpPr/>
          <p:nvPr/>
        </p:nvGrpSpPr>
        <p:grpSpPr>
          <a:xfrm rot="8454782">
            <a:off x="4526700" y="2842220"/>
            <a:ext cx="852597" cy="586734"/>
            <a:chOff x="2596617" y="5130412"/>
            <a:chExt cx="1947462" cy="1340190"/>
          </a:xfrm>
          <a:solidFill>
            <a:srgbClr val="37FF9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F1B2B61-A8E5-4234-BE53-5307E0533408}"/>
                </a:ext>
              </a:extLst>
            </p:cNvPr>
            <p:cNvSpPr/>
            <p:nvPr/>
          </p:nvSpPr>
          <p:spPr>
            <a:xfrm>
              <a:off x="2596617" y="5130412"/>
              <a:ext cx="1947462" cy="1340190"/>
            </a:xfrm>
            <a:custGeom>
              <a:avLst/>
              <a:gdLst>
                <a:gd name="connsiteX0" fmla="*/ 0 w 2121966"/>
                <a:gd name="connsiteY0" fmla="*/ 446730 h 1340190"/>
                <a:gd name="connsiteX1" fmla="*/ 0 w 2121966"/>
                <a:gd name="connsiteY1" fmla="*/ 446730 h 1340190"/>
                <a:gd name="connsiteX2" fmla="*/ 62821 w 2121966"/>
                <a:gd name="connsiteY2" fmla="*/ 439750 h 1340190"/>
                <a:gd name="connsiteX3" fmla="*/ 139603 w 2121966"/>
                <a:gd name="connsiteY3" fmla="*/ 404849 h 1340190"/>
                <a:gd name="connsiteX4" fmla="*/ 202424 w 2121966"/>
                <a:gd name="connsiteY4" fmla="*/ 390889 h 1340190"/>
                <a:gd name="connsiteX5" fmla="*/ 216385 w 2121966"/>
                <a:gd name="connsiteY5" fmla="*/ 376928 h 1340190"/>
                <a:gd name="connsiteX6" fmla="*/ 300146 w 2121966"/>
                <a:gd name="connsiteY6" fmla="*/ 342028 h 1340190"/>
                <a:gd name="connsiteX7" fmla="*/ 362968 w 2121966"/>
                <a:gd name="connsiteY7" fmla="*/ 314107 h 1340190"/>
                <a:gd name="connsiteX8" fmla="*/ 376928 w 2121966"/>
                <a:gd name="connsiteY8" fmla="*/ 293167 h 1340190"/>
                <a:gd name="connsiteX9" fmla="*/ 404849 w 2121966"/>
                <a:gd name="connsiteY9" fmla="*/ 265246 h 1340190"/>
                <a:gd name="connsiteX10" fmla="*/ 439749 w 2121966"/>
                <a:gd name="connsiteY10" fmla="*/ 230345 h 1340190"/>
                <a:gd name="connsiteX11" fmla="*/ 502571 w 2121966"/>
                <a:gd name="connsiteY11" fmla="*/ 202425 h 1340190"/>
                <a:gd name="connsiteX12" fmla="*/ 530491 w 2121966"/>
                <a:gd name="connsiteY12" fmla="*/ 188464 h 1340190"/>
                <a:gd name="connsiteX13" fmla="*/ 579352 w 2121966"/>
                <a:gd name="connsiteY13" fmla="*/ 139603 h 1340190"/>
                <a:gd name="connsiteX14" fmla="*/ 593313 w 2121966"/>
                <a:gd name="connsiteY14" fmla="*/ 125643 h 1340190"/>
                <a:gd name="connsiteX15" fmla="*/ 642174 w 2121966"/>
                <a:gd name="connsiteY15" fmla="*/ 104703 h 1340190"/>
                <a:gd name="connsiteX16" fmla="*/ 656134 w 2121966"/>
                <a:gd name="connsiteY16" fmla="*/ 90742 h 1340190"/>
                <a:gd name="connsiteX17" fmla="*/ 691035 w 2121966"/>
                <a:gd name="connsiteY17" fmla="*/ 76782 h 1340190"/>
                <a:gd name="connsiteX18" fmla="*/ 718956 w 2121966"/>
                <a:gd name="connsiteY18" fmla="*/ 27921 h 1340190"/>
                <a:gd name="connsiteX19" fmla="*/ 753856 w 2121966"/>
                <a:gd name="connsiteY19" fmla="*/ 0 h 1340190"/>
                <a:gd name="connsiteX20" fmla="*/ 830638 w 2121966"/>
                <a:gd name="connsiteY20" fmla="*/ 6980 h 1340190"/>
                <a:gd name="connsiteX21" fmla="*/ 893459 w 2121966"/>
                <a:gd name="connsiteY21" fmla="*/ 69802 h 1340190"/>
                <a:gd name="connsiteX22" fmla="*/ 907420 w 2121966"/>
                <a:gd name="connsiteY22" fmla="*/ 118663 h 1340190"/>
                <a:gd name="connsiteX23" fmla="*/ 928360 w 2121966"/>
                <a:gd name="connsiteY23" fmla="*/ 132623 h 1340190"/>
                <a:gd name="connsiteX24" fmla="*/ 942320 w 2121966"/>
                <a:gd name="connsiteY24" fmla="*/ 167524 h 1340190"/>
                <a:gd name="connsiteX25" fmla="*/ 970241 w 2121966"/>
                <a:gd name="connsiteY25" fmla="*/ 181484 h 1340190"/>
                <a:gd name="connsiteX26" fmla="*/ 1019102 w 2121966"/>
                <a:gd name="connsiteY26" fmla="*/ 209405 h 1340190"/>
                <a:gd name="connsiteX27" fmla="*/ 1033062 w 2121966"/>
                <a:gd name="connsiteY27" fmla="*/ 244306 h 1340190"/>
                <a:gd name="connsiteX28" fmla="*/ 1081923 w 2121966"/>
                <a:gd name="connsiteY28" fmla="*/ 272226 h 1340190"/>
                <a:gd name="connsiteX29" fmla="*/ 1130785 w 2121966"/>
                <a:gd name="connsiteY29" fmla="*/ 307127 h 1340190"/>
                <a:gd name="connsiteX30" fmla="*/ 1158705 w 2121966"/>
                <a:gd name="connsiteY30" fmla="*/ 335048 h 1340190"/>
                <a:gd name="connsiteX31" fmla="*/ 1221527 w 2121966"/>
                <a:gd name="connsiteY31" fmla="*/ 369948 h 1340190"/>
                <a:gd name="connsiteX32" fmla="*/ 1242467 w 2121966"/>
                <a:gd name="connsiteY32" fmla="*/ 383909 h 1340190"/>
                <a:gd name="connsiteX33" fmla="*/ 1270388 w 2121966"/>
                <a:gd name="connsiteY33" fmla="*/ 418809 h 1340190"/>
                <a:gd name="connsiteX34" fmla="*/ 1305288 w 2121966"/>
                <a:gd name="connsiteY34" fmla="*/ 432770 h 1340190"/>
                <a:gd name="connsiteX35" fmla="*/ 1333209 w 2121966"/>
                <a:gd name="connsiteY35" fmla="*/ 446730 h 1340190"/>
                <a:gd name="connsiteX36" fmla="*/ 1368110 w 2121966"/>
                <a:gd name="connsiteY36" fmla="*/ 460690 h 1340190"/>
                <a:gd name="connsiteX37" fmla="*/ 1396030 w 2121966"/>
                <a:gd name="connsiteY37" fmla="*/ 481631 h 1340190"/>
                <a:gd name="connsiteX38" fmla="*/ 1444891 w 2121966"/>
                <a:gd name="connsiteY38" fmla="*/ 523512 h 1340190"/>
                <a:gd name="connsiteX39" fmla="*/ 1507713 w 2121966"/>
                <a:gd name="connsiteY39" fmla="*/ 572373 h 1340190"/>
                <a:gd name="connsiteX40" fmla="*/ 1598455 w 2121966"/>
                <a:gd name="connsiteY40" fmla="*/ 621234 h 1340190"/>
                <a:gd name="connsiteX41" fmla="*/ 1647316 w 2121966"/>
                <a:gd name="connsiteY41" fmla="*/ 649154 h 1340190"/>
                <a:gd name="connsiteX42" fmla="*/ 1661276 w 2121966"/>
                <a:gd name="connsiteY42" fmla="*/ 670095 h 1340190"/>
                <a:gd name="connsiteX43" fmla="*/ 1710137 w 2121966"/>
                <a:gd name="connsiteY43" fmla="*/ 684055 h 1340190"/>
                <a:gd name="connsiteX44" fmla="*/ 1745038 w 2121966"/>
                <a:gd name="connsiteY44" fmla="*/ 698015 h 1340190"/>
                <a:gd name="connsiteX45" fmla="*/ 1758998 w 2121966"/>
                <a:gd name="connsiteY45" fmla="*/ 711976 h 1340190"/>
                <a:gd name="connsiteX46" fmla="*/ 1835780 w 2121966"/>
                <a:gd name="connsiteY46" fmla="*/ 746877 h 1340190"/>
                <a:gd name="connsiteX47" fmla="*/ 1933502 w 2121966"/>
                <a:gd name="connsiteY47" fmla="*/ 809698 h 1340190"/>
                <a:gd name="connsiteX48" fmla="*/ 1996323 w 2121966"/>
                <a:gd name="connsiteY48" fmla="*/ 823658 h 1340190"/>
                <a:gd name="connsiteX49" fmla="*/ 2059145 w 2121966"/>
                <a:gd name="connsiteY49" fmla="*/ 858559 h 1340190"/>
                <a:gd name="connsiteX50" fmla="*/ 2121966 w 2121966"/>
                <a:gd name="connsiteY50" fmla="*/ 886480 h 1340190"/>
                <a:gd name="connsiteX51" fmla="*/ 2031224 w 2121966"/>
                <a:gd name="connsiteY51" fmla="*/ 900440 h 1340190"/>
                <a:gd name="connsiteX52" fmla="*/ 1996323 w 2121966"/>
                <a:gd name="connsiteY52" fmla="*/ 921380 h 1340190"/>
                <a:gd name="connsiteX53" fmla="*/ 1968403 w 2121966"/>
                <a:gd name="connsiteY53" fmla="*/ 935341 h 1340190"/>
                <a:gd name="connsiteX54" fmla="*/ 1919542 w 2121966"/>
                <a:gd name="connsiteY54" fmla="*/ 949301 h 1340190"/>
                <a:gd name="connsiteX55" fmla="*/ 1856720 w 2121966"/>
                <a:gd name="connsiteY55" fmla="*/ 984202 h 1340190"/>
                <a:gd name="connsiteX56" fmla="*/ 1807859 w 2121966"/>
                <a:gd name="connsiteY56" fmla="*/ 1026083 h 1340190"/>
                <a:gd name="connsiteX57" fmla="*/ 1793899 w 2121966"/>
                <a:gd name="connsiteY57" fmla="*/ 1047023 h 1340190"/>
                <a:gd name="connsiteX58" fmla="*/ 1765978 w 2121966"/>
                <a:gd name="connsiteY58" fmla="*/ 1060983 h 1340190"/>
                <a:gd name="connsiteX59" fmla="*/ 1731078 w 2121966"/>
                <a:gd name="connsiteY59" fmla="*/ 1088904 h 1340190"/>
                <a:gd name="connsiteX60" fmla="*/ 1717117 w 2121966"/>
                <a:gd name="connsiteY60" fmla="*/ 1123805 h 1340190"/>
                <a:gd name="connsiteX61" fmla="*/ 1703157 w 2121966"/>
                <a:gd name="connsiteY61" fmla="*/ 1151725 h 1340190"/>
                <a:gd name="connsiteX62" fmla="*/ 1668256 w 2121966"/>
                <a:gd name="connsiteY62" fmla="*/ 1235487 h 1340190"/>
                <a:gd name="connsiteX63" fmla="*/ 1654296 w 2121966"/>
                <a:gd name="connsiteY63" fmla="*/ 1277368 h 1340190"/>
                <a:gd name="connsiteX64" fmla="*/ 1640336 w 2121966"/>
                <a:gd name="connsiteY64" fmla="*/ 1326229 h 1340190"/>
                <a:gd name="connsiteX65" fmla="*/ 1619395 w 2121966"/>
                <a:gd name="connsiteY65" fmla="*/ 1340190 h 1340190"/>
                <a:gd name="connsiteX66" fmla="*/ 1556574 w 2121966"/>
                <a:gd name="connsiteY66" fmla="*/ 1319249 h 1340190"/>
                <a:gd name="connsiteX67" fmla="*/ 1542614 w 2121966"/>
                <a:gd name="connsiteY67" fmla="*/ 1298309 h 1340190"/>
                <a:gd name="connsiteX68" fmla="*/ 1528653 w 2121966"/>
                <a:gd name="connsiteY68" fmla="*/ 1284348 h 1340190"/>
                <a:gd name="connsiteX69" fmla="*/ 1493752 w 2121966"/>
                <a:gd name="connsiteY69" fmla="*/ 1235487 h 1340190"/>
                <a:gd name="connsiteX70" fmla="*/ 1430931 w 2121966"/>
                <a:gd name="connsiteY70" fmla="*/ 1193606 h 1340190"/>
                <a:gd name="connsiteX71" fmla="*/ 1416971 w 2121966"/>
                <a:gd name="connsiteY71" fmla="*/ 1172666 h 1340190"/>
                <a:gd name="connsiteX72" fmla="*/ 1340189 w 2121966"/>
                <a:gd name="connsiteY72" fmla="*/ 1158706 h 1340190"/>
                <a:gd name="connsiteX73" fmla="*/ 1291328 w 2121966"/>
                <a:gd name="connsiteY73" fmla="*/ 1144745 h 1340190"/>
                <a:gd name="connsiteX74" fmla="*/ 1200586 w 2121966"/>
                <a:gd name="connsiteY74" fmla="*/ 1130785 h 1340190"/>
                <a:gd name="connsiteX75" fmla="*/ 991181 w 2121966"/>
                <a:gd name="connsiteY75" fmla="*/ 1081924 h 1340190"/>
                <a:gd name="connsiteX76" fmla="*/ 837618 w 2121966"/>
                <a:gd name="connsiteY76" fmla="*/ 1047023 h 1340190"/>
                <a:gd name="connsiteX77" fmla="*/ 725936 w 2121966"/>
                <a:gd name="connsiteY77" fmla="*/ 1019103 h 1340190"/>
                <a:gd name="connsiteX78" fmla="*/ 663114 w 2121966"/>
                <a:gd name="connsiteY78" fmla="*/ 1005142 h 1340190"/>
                <a:gd name="connsiteX79" fmla="*/ 125643 w 2121966"/>
                <a:gd name="connsiteY79" fmla="*/ 970241 h 1340190"/>
                <a:gd name="connsiteX80" fmla="*/ 139603 w 2121966"/>
                <a:gd name="connsiteY80" fmla="*/ 942321 h 1340190"/>
                <a:gd name="connsiteX81" fmla="*/ 153563 w 2121966"/>
                <a:gd name="connsiteY81" fmla="*/ 921380 h 1340190"/>
                <a:gd name="connsiteX82" fmla="*/ 132623 w 2121966"/>
                <a:gd name="connsiteY82" fmla="*/ 718956 h 1340190"/>
                <a:gd name="connsiteX83" fmla="*/ 111682 w 2121966"/>
                <a:gd name="connsiteY83" fmla="*/ 691035 h 1340190"/>
                <a:gd name="connsiteX84" fmla="*/ 48861 w 2121966"/>
                <a:gd name="connsiteY84" fmla="*/ 593313 h 1340190"/>
                <a:gd name="connsiteX85" fmla="*/ 34901 w 2121966"/>
                <a:gd name="connsiteY85" fmla="*/ 565393 h 1340190"/>
                <a:gd name="connsiteX86" fmla="*/ 0 w 2121966"/>
                <a:gd name="connsiteY86" fmla="*/ 446730 h 134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21966" h="1340190">
                  <a:moveTo>
                    <a:pt x="0" y="446730"/>
                  </a:moveTo>
                  <a:lnTo>
                    <a:pt x="0" y="446730"/>
                  </a:lnTo>
                  <a:cubicBezTo>
                    <a:pt x="20940" y="444403"/>
                    <a:pt x="42381" y="444860"/>
                    <a:pt x="62821" y="439750"/>
                  </a:cubicBezTo>
                  <a:cubicBezTo>
                    <a:pt x="188857" y="408240"/>
                    <a:pt x="56130" y="430532"/>
                    <a:pt x="139603" y="404849"/>
                  </a:cubicBezTo>
                  <a:cubicBezTo>
                    <a:pt x="160106" y="398541"/>
                    <a:pt x="181484" y="395542"/>
                    <a:pt x="202424" y="390889"/>
                  </a:cubicBezTo>
                  <a:cubicBezTo>
                    <a:pt x="207078" y="386235"/>
                    <a:pt x="210499" y="379871"/>
                    <a:pt x="216385" y="376928"/>
                  </a:cubicBezTo>
                  <a:cubicBezTo>
                    <a:pt x="243439" y="363401"/>
                    <a:pt x="300146" y="342028"/>
                    <a:pt x="300146" y="342028"/>
                  </a:cubicBezTo>
                  <a:cubicBezTo>
                    <a:pt x="339103" y="303071"/>
                    <a:pt x="274272" y="363382"/>
                    <a:pt x="362968" y="314107"/>
                  </a:cubicBezTo>
                  <a:cubicBezTo>
                    <a:pt x="370301" y="310033"/>
                    <a:pt x="371469" y="299536"/>
                    <a:pt x="376928" y="293167"/>
                  </a:cubicBezTo>
                  <a:cubicBezTo>
                    <a:pt x="385494" y="283174"/>
                    <a:pt x="395542" y="274553"/>
                    <a:pt x="404849" y="265246"/>
                  </a:cubicBezTo>
                  <a:cubicBezTo>
                    <a:pt x="416482" y="253612"/>
                    <a:pt x="425034" y="237702"/>
                    <a:pt x="439749" y="230345"/>
                  </a:cubicBezTo>
                  <a:cubicBezTo>
                    <a:pt x="508511" y="195965"/>
                    <a:pt x="422325" y="238090"/>
                    <a:pt x="502571" y="202425"/>
                  </a:cubicBezTo>
                  <a:cubicBezTo>
                    <a:pt x="512079" y="198199"/>
                    <a:pt x="522438" y="195053"/>
                    <a:pt x="530491" y="188464"/>
                  </a:cubicBezTo>
                  <a:cubicBezTo>
                    <a:pt x="548318" y="173878"/>
                    <a:pt x="563065" y="155890"/>
                    <a:pt x="579352" y="139603"/>
                  </a:cubicBezTo>
                  <a:cubicBezTo>
                    <a:pt x="584006" y="134950"/>
                    <a:pt x="587264" y="128235"/>
                    <a:pt x="593313" y="125643"/>
                  </a:cubicBezTo>
                  <a:lnTo>
                    <a:pt x="642174" y="104703"/>
                  </a:lnTo>
                  <a:cubicBezTo>
                    <a:pt x="646827" y="100049"/>
                    <a:pt x="650420" y="94007"/>
                    <a:pt x="656134" y="90742"/>
                  </a:cubicBezTo>
                  <a:cubicBezTo>
                    <a:pt x="667013" y="84525"/>
                    <a:pt x="682175" y="85642"/>
                    <a:pt x="691035" y="76782"/>
                  </a:cubicBezTo>
                  <a:cubicBezTo>
                    <a:pt x="704299" y="63518"/>
                    <a:pt x="707077" y="42439"/>
                    <a:pt x="718956" y="27921"/>
                  </a:cubicBezTo>
                  <a:cubicBezTo>
                    <a:pt x="728390" y="16390"/>
                    <a:pt x="742223" y="9307"/>
                    <a:pt x="753856" y="0"/>
                  </a:cubicBezTo>
                  <a:lnTo>
                    <a:pt x="830638" y="6980"/>
                  </a:lnTo>
                  <a:cubicBezTo>
                    <a:pt x="857126" y="20224"/>
                    <a:pt x="893459" y="69802"/>
                    <a:pt x="893459" y="69802"/>
                  </a:cubicBezTo>
                  <a:cubicBezTo>
                    <a:pt x="898113" y="86089"/>
                    <a:pt x="899194" y="103856"/>
                    <a:pt x="907420" y="118663"/>
                  </a:cubicBezTo>
                  <a:cubicBezTo>
                    <a:pt x="911494" y="125996"/>
                    <a:pt x="923484" y="125797"/>
                    <a:pt x="928360" y="132623"/>
                  </a:cubicBezTo>
                  <a:cubicBezTo>
                    <a:pt x="935643" y="142819"/>
                    <a:pt x="934166" y="158011"/>
                    <a:pt x="942320" y="167524"/>
                  </a:cubicBezTo>
                  <a:cubicBezTo>
                    <a:pt x="949092" y="175424"/>
                    <a:pt x="961206" y="176322"/>
                    <a:pt x="970241" y="181484"/>
                  </a:cubicBezTo>
                  <a:cubicBezTo>
                    <a:pt x="1039324" y="220959"/>
                    <a:pt x="934700" y="167203"/>
                    <a:pt x="1019102" y="209405"/>
                  </a:cubicBezTo>
                  <a:cubicBezTo>
                    <a:pt x="1023755" y="221039"/>
                    <a:pt x="1025779" y="234110"/>
                    <a:pt x="1033062" y="244306"/>
                  </a:cubicBezTo>
                  <a:cubicBezTo>
                    <a:pt x="1039335" y="253089"/>
                    <a:pt x="1075430" y="268094"/>
                    <a:pt x="1081923" y="272226"/>
                  </a:cubicBezTo>
                  <a:cubicBezTo>
                    <a:pt x="1098809" y="282972"/>
                    <a:pt x="1115294" y="294452"/>
                    <a:pt x="1130785" y="307127"/>
                  </a:cubicBezTo>
                  <a:cubicBezTo>
                    <a:pt x="1140972" y="315462"/>
                    <a:pt x="1147883" y="327556"/>
                    <a:pt x="1158705" y="335048"/>
                  </a:cubicBezTo>
                  <a:cubicBezTo>
                    <a:pt x="1178401" y="348683"/>
                    <a:pt x="1200835" y="357878"/>
                    <a:pt x="1221527" y="369948"/>
                  </a:cubicBezTo>
                  <a:cubicBezTo>
                    <a:pt x="1228773" y="374175"/>
                    <a:pt x="1236535" y="377977"/>
                    <a:pt x="1242467" y="383909"/>
                  </a:cubicBezTo>
                  <a:cubicBezTo>
                    <a:pt x="1253002" y="394444"/>
                    <a:pt x="1258628" y="409662"/>
                    <a:pt x="1270388" y="418809"/>
                  </a:cubicBezTo>
                  <a:cubicBezTo>
                    <a:pt x="1280278" y="426501"/>
                    <a:pt x="1293838" y="427681"/>
                    <a:pt x="1305288" y="432770"/>
                  </a:cubicBezTo>
                  <a:cubicBezTo>
                    <a:pt x="1314797" y="436996"/>
                    <a:pt x="1323700" y="442504"/>
                    <a:pt x="1333209" y="446730"/>
                  </a:cubicBezTo>
                  <a:cubicBezTo>
                    <a:pt x="1344659" y="451819"/>
                    <a:pt x="1357157" y="454605"/>
                    <a:pt x="1368110" y="460690"/>
                  </a:cubicBezTo>
                  <a:cubicBezTo>
                    <a:pt x="1378280" y="466340"/>
                    <a:pt x="1386723" y="474651"/>
                    <a:pt x="1396030" y="481631"/>
                  </a:cubicBezTo>
                  <a:cubicBezTo>
                    <a:pt x="1422217" y="534001"/>
                    <a:pt x="1392356" y="489739"/>
                    <a:pt x="1444891" y="523512"/>
                  </a:cubicBezTo>
                  <a:cubicBezTo>
                    <a:pt x="1467206" y="537858"/>
                    <a:pt x="1484355" y="559796"/>
                    <a:pt x="1507713" y="572373"/>
                  </a:cubicBezTo>
                  <a:cubicBezTo>
                    <a:pt x="1537960" y="588660"/>
                    <a:pt x="1569871" y="602178"/>
                    <a:pt x="1598455" y="621234"/>
                  </a:cubicBezTo>
                  <a:cubicBezTo>
                    <a:pt x="1628053" y="640966"/>
                    <a:pt x="1611892" y="631442"/>
                    <a:pt x="1647316" y="649154"/>
                  </a:cubicBezTo>
                  <a:cubicBezTo>
                    <a:pt x="1651969" y="656134"/>
                    <a:pt x="1653943" y="666021"/>
                    <a:pt x="1661276" y="670095"/>
                  </a:cubicBezTo>
                  <a:cubicBezTo>
                    <a:pt x="1676083" y="678321"/>
                    <a:pt x="1694067" y="678699"/>
                    <a:pt x="1710137" y="684055"/>
                  </a:cubicBezTo>
                  <a:cubicBezTo>
                    <a:pt x="1722024" y="688017"/>
                    <a:pt x="1733404" y="693362"/>
                    <a:pt x="1745038" y="698015"/>
                  </a:cubicBezTo>
                  <a:cubicBezTo>
                    <a:pt x="1749691" y="702669"/>
                    <a:pt x="1753245" y="708780"/>
                    <a:pt x="1758998" y="711976"/>
                  </a:cubicBezTo>
                  <a:cubicBezTo>
                    <a:pt x="1766873" y="716351"/>
                    <a:pt x="1821695" y="737126"/>
                    <a:pt x="1835780" y="746877"/>
                  </a:cubicBezTo>
                  <a:cubicBezTo>
                    <a:pt x="1888349" y="783271"/>
                    <a:pt x="1883483" y="795407"/>
                    <a:pt x="1933502" y="809698"/>
                  </a:cubicBezTo>
                  <a:cubicBezTo>
                    <a:pt x="1954128" y="815591"/>
                    <a:pt x="1975383" y="819005"/>
                    <a:pt x="1996323" y="823658"/>
                  </a:cubicBezTo>
                  <a:cubicBezTo>
                    <a:pt x="2023785" y="851120"/>
                    <a:pt x="2001620" y="832412"/>
                    <a:pt x="2059145" y="858559"/>
                  </a:cubicBezTo>
                  <a:cubicBezTo>
                    <a:pt x="2130896" y="891173"/>
                    <a:pt x="2038118" y="852939"/>
                    <a:pt x="2121966" y="886480"/>
                  </a:cubicBezTo>
                  <a:cubicBezTo>
                    <a:pt x="2091719" y="891133"/>
                    <a:pt x="2060711" y="892249"/>
                    <a:pt x="2031224" y="900440"/>
                  </a:cubicBezTo>
                  <a:cubicBezTo>
                    <a:pt x="2018152" y="904071"/>
                    <a:pt x="2008183" y="914791"/>
                    <a:pt x="1996323" y="921380"/>
                  </a:cubicBezTo>
                  <a:cubicBezTo>
                    <a:pt x="1987227" y="926433"/>
                    <a:pt x="1978182" y="931785"/>
                    <a:pt x="1968403" y="935341"/>
                  </a:cubicBezTo>
                  <a:cubicBezTo>
                    <a:pt x="1952484" y="941130"/>
                    <a:pt x="1935461" y="943512"/>
                    <a:pt x="1919542" y="949301"/>
                  </a:cubicBezTo>
                  <a:cubicBezTo>
                    <a:pt x="1907101" y="953825"/>
                    <a:pt x="1864538" y="978121"/>
                    <a:pt x="1856720" y="984202"/>
                  </a:cubicBezTo>
                  <a:cubicBezTo>
                    <a:pt x="1755157" y="1063196"/>
                    <a:pt x="1882911" y="976047"/>
                    <a:pt x="1807859" y="1026083"/>
                  </a:cubicBezTo>
                  <a:cubicBezTo>
                    <a:pt x="1803206" y="1033063"/>
                    <a:pt x="1800344" y="1041653"/>
                    <a:pt x="1793899" y="1047023"/>
                  </a:cubicBezTo>
                  <a:cubicBezTo>
                    <a:pt x="1785905" y="1053684"/>
                    <a:pt x="1774636" y="1055211"/>
                    <a:pt x="1765978" y="1060983"/>
                  </a:cubicBezTo>
                  <a:cubicBezTo>
                    <a:pt x="1753582" y="1069247"/>
                    <a:pt x="1742711" y="1079597"/>
                    <a:pt x="1731078" y="1088904"/>
                  </a:cubicBezTo>
                  <a:cubicBezTo>
                    <a:pt x="1726424" y="1100538"/>
                    <a:pt x="1722206" y="1112355"/>
                    <a:pt x="1717117" y="1123805"/>
                  </a:cubicBezTo>
                  <a:cubicBezTo>
                    <a:pt x="1712891" y="1133313"/>
                    <a:pt x="1706892" y="1142013"/>
                    <a:pt x="1703157" y="1151725"/>
                  </a:cubicBezTo>
                  <a:cubicBezTo>
                    <a:pt x="1670985" y="1235373"/>
                    <a:pt x="1697722" y="1191291"/>
                    <a:pt x="1668256" y="1235487"/>
                  </a:cubicBezTo>
                  <a:cubicBezTo>
                    <a:pt x="1663603" y="1249447"/>
                    <a:pt x="1658624" y="1263303"/>
                    <a:pt x="1654296" y="1277368"/>
                  </a:cubicBezTo>
                  <a:cubicBezTo>
                    <a:pt x="1649315" y="1293558"/>
                    <a:pt x="1648562" y="1311422"/>
                    <a:pt x="1640336" y="1326229"/>
                  </a:cubicBezTo>
                  <a:cubicBezTo>
                    <a:pt x="1636262" y="1333563"/>
                    <a:pt x="1626375" y="1335536"/>
                    <a:pt x="1619395" y="1340190"/>
                  </a:cubicBezTo>
                  <a:cubicBezTo>
                    <a:pt x="1602026" y="1335847"/>
                    <a:pt x="1570724" y="1329356"/>
                    <a:pt x="1556574" y="1319249"/>
                  </a:cubicBezTo>
                  <a:cubicBezTo>
                    <a:pt x="1549748" y="1314373"/>
                    <a:pt x="1547855" y="1304860"/>
                    <a:pt x="1542614" y="1298309"/>
                  </a:cubicBezTo>
                  <a:cubicBezTo>
                    <a:pt x="1538503" y="1293170"/>
                    <a:pt x="1532304" y="1289824"/>
                    <a:pt x="1528653" y="1284348"/>
                  </a:cubicBezTo>
                  <a:cubicBezTo>
                    <a:pt x="1509431" y="1255515"/>
                    <a:pt x="1522854" y="1256275"/>
                    <a:pt x="1493752" y="1235487"/>
                  </a:cubicBezTo>
                  <a:cubicBezTo>
                    <a:pt x="1442605" y="1198953"/>
                    <a:pt x="1488134" y="1250809"/>
                    <a:pt x="1430931" y="1193606"/>
                  </a:cubicBezTo>
                  <a:cubicBezTo>
                    <a:pt x="1424999" y="1187674"/>
                    <a:pt x="1424801" y="1175677"/>
                    <a:pt x="1416971" y="1172666"/>
                  </a:cubicBezTo>
                  <a:cubicBezTo>
                    <a:pt x="1392691" y="1163328"/>
                    <a:pt x="1365583" y="1164349"/>
                    <a:pt x="1340189" y="1158706"/>
                  </a:cubicBezTo>
                  <a:cubicBezTo>
                    <a:pt x="1323654" y="1155031"/>
                    <a:pt x="1307938" y="1148067"/>
                    <a:pt x="1291328" y="1144745"/>
                  </a:cubicBezTo>
                  <a:cubicBezTo>
                    <a:pt x="1261319" y="1138743"/>
                    <a:pt x="1230833" y="1135438"/>
                    <a:pt x="1200586" y="1130785"/>
                  </a:cubicBezTo>
                  <a:cubicBezTo>
                    <a:pt x="1086405" y="1081849"/>
                    <a:pt x="1216370" y="1133104"/>
                    <a:pt x="991181" y="1081924"/>
                  </a:cubicBezTo>
                  <a:cubicBezTo>
                    <a:pt x="939993" y="1070290"/>
                    <a:pt x="886357" y="1066518"/>
                    <a:pt x="837618" y="1047023"/>
                  </a:cubicBezTo>
                  <a:cubicBezTo>
                    <a:pt x="774661" y="1021841"/>
                    <a:pt x="823148" y="1038546"/>
                    <a:pt x="725936" y="1019103"/>
                  </a:cubicBezTo>
                  <a:cubicBezTo>
                    <a:pt x="704901" y="1014896"/>
                    <a:pt x="684434" y="1007511"/>
                    <a:pt x="663114" y="1005142"/>
                  </a:cubicBezTo>
                  <a:cubicBezTo>
                    <a:pt x="471070" y="983804"/>
                    <a:pt x="320313" y="979738"/>
                    <a:pt x="125643" y="970241"/>
                  </a:cubicBezTo>
                  <a:cubicBezTo>
                    <a:pt x="130296" y="960934"/>
                    <a:pt x="134441" y="951355"/>
                    <a:pt x="139603" y="942321"/>
                  </a:cubicBezTo>
                  <a:cubicBezTo>
                    <a:pt x="143765" y="935037"/>
                    <a:pt x="153199" y="929761"/>
                    <a:pt x="153563" y="921380"/>
                  </a:cubicBezTo>
                  <a:cubicBezTo>
                    <a:pt x="155155" y="884752"/>
                    <a:pt x="152250" y="769986"/>
                    <a:pt x="132623" y="718956"/>
                  </a:cubicBezTo>
                  <a:cubicBezTo>
                    <a:pt x="128447" y="708098"/>
                    <a:pt x="118304" y="700600"/>
                    <a:pt x="111682" y="691035"/>
                  </a:cubicBezTo>
                  <a:cubicBezTo>
                    <a:pt x="93562" y="664862"/>
                    <a:pt x="65883" y="623954"/>
                    <a:pt x="48861" y="593313"/>
                  </a:cubicBezTo>
                  <a:cubicBezTo>
                    <a:pt x="43808" y="584217"/>
                    <a:pt x="39554" y="574700"/>
                    <a:pt x="34901" y="565393"/>
                  </a:cubicBezTo>
                  <a:lnTo>
                    <a:pt x="0" y="446730"/>
                  </a:lnTo>
                  <a:close/>
                </a:path>
              </a:pathLst>
            </a:custGeom>
            <a:solidFill>
              <a:srgbClr val="57D766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6AD7831-9000-403B-BD35-7F7079A65C9E}"/>
                </a:ext>
              </a:extLst>
            </p:cNvPr>
            <p:cNvSpPr/>
            <p:nvPr/>
          </p:nvSpPr>
          <p:spPr>
            <a:xfrm>
              <a:off x="2994485" y="5541981"/>
              <a:ext cx="767817" cy="450432"/>
            </a:xfrm>
            <a:prstGeom prst="ellipse">
              <a:avLst/>
            </a:prstGeom>
            <a:solidFill>
              <a:srgbClr val="00B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A65C59-048C-4EDF-8642-AEDD7ED97B51}"/>
              </a:ext>
            </a:extLst>
          </p:cNvPr>
          <p:cNvGrpSpPr/>
          <p:nvPr/>
        </p:nvGrpSpPr>
        <p:grpSpPr>
          <a:xfrm rot="2597831">
            <a:off x="4365262" y="2091730"/>
            <a:ext cx="852597" cy="586734"/>
            <a:chOff x="2596617" y="5130412"/>
            <a:chExt cx="1947462" cy="1340190"/>
          </a:xfrm>
          <a:solidFill>
            <a:srgbClr val="FF5050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4014C34A-D141-4390-9555-C99B40B89290}"/>
                </a:ext>
              </a:extLst>
            </p:cNvPr>
            <p:cNvSpPr/>
            <p:nvPr/>
          </p:nvSpPr>
          <p:spPr>
            <a:xfrm>
              <a:off x="2596617" y="5130412"/>
              <a:ext cx="1947462" cy="1340190"/>
            </a:xfrm>
            <a:custGeom>
              <a:avLst/>
              <a:gdLst>
                <a:gd name="connsiteX0" fmla="*/ 0 w 2121966"/>
                <a:gd name="connsiteY0" fmla="*/ 446730 h 1340190"/>
                <a:gd name="connsiteX1" fmla="*/ 0 w 2121966"/>
                <a:gd name="connsiteY1" fmla="*/ 446730 h 1340190"/>
                <a:gd name="connsiteX2" fmla="*/ 62821 w 2121966"/>
                <a:gd name="connsiteY2" fmla="*/ 439750 h 1340190"/>
                <a:gd name="connsiteX3" fmla="*/ 139603 w 2121966"/>
                <a:gd name="connsiteY3" fmla="*/ 404849 h 1340190"/>
                <a:gd name="connsiteX4" fmla="*/ 202424 w 2121966"/>
                <a:gd name="connsiteY4" fmla="*/ 390889 h 1340190"/>
                <a:gd name="connsiteX5" fmla="*/ 216385 w 2121966"/>
                <a:gd name="connsiteY5" fmla="*/ 376928 h 1340190"/>
                <a:gd name="connsiteX6" fmla="*/ 300146 w 2121966"/>
                <a:gd name="connsiteY6" fmla="*/ 342028 h 1340190"/>
                <a:gd name="connsiteX7" fmla="*/ 362968 w 2121966"/>
                <a:gd name="connsiteY7" fmla="*/ 314107 h 1340190"/>
                <a:gd name="connsiteX8" fmla="*/ 376928 w 2121966"/>
                <a:gd name="connsiteY8" fmla="*/ 293167 h 1340190"/>
                <a:gd name="connsiteX9" fmla="*/ 404849 w 2121966"/>
                <a:gd name="connsiteY9" fmla="*/ 265246 h 1340190"/>
                <a:gd name="connsiteX10" fmla="*/ 439749 w 2121966"/>
                <a:gd name="connsiteY10" fmla="*/ 230345 h 1340190"/>
                <a:gd name="connsiteX11" fmla="*/ 502571 w 2121966"/>
                <a:gd name="connsiteY11" fmla="*/ 202425 h 1340190"/>
                <a:gd name="connsiteX12" fmla="*/ 530491 w 2121966"/>
                <a:gd name="connsiteY12" fmla="*/ 188464 h 1340190"/>
                <a:gd name="connsiteX13" fmla="*/ 579352 w 2121966"/>
                <a:gd name="connsiteY13" fmla="*/ 139603 h 1340190"/>
                <a:gd name="connsiteX14" fmla="*/ 593313 w 2121966"/>
                <a:gd name="connsiteY14" fmla="*/ 125643 h 1340190"/>
                <a:gd name="connsiteX15" fmla="*/ 642174 w 2121966"/>
                <a:gd name="connsiteY15" fmla="*/ 104703 h 1340190"/>
                <a:gd name="connsiteX16" fmla="*/ 656134 w 2121966"/>
                <a:gd name="connsiteY16" fmla="*/ 90742 h 1340190"/>
                <a:gd name="connsiteX17" fmla="*/ 691035 w 2121966"/>
                <a:gd name="connsiteY17" fmla="*/ 76782 h 1340190"/>
                <a:gd name="connsiteX18" fmla="*/ 718956 w 2121966"/>
                <a:gd name="connsiteY18" fmla="*/ 27921 h 1340190"/>
                <a:gd name="connsiteX19" fmla="*/ 753856 w 2121966"/>
                <a:gd name="connsiteY19" fmla="*/ 0 h 1340190"/>
                <a:gd name="connsiteX20" fmla="*/ 830638 w 2121966"/>
                <a:gd name="connsiteY20" fmla="*/ 6980 h 1340190"/>
                <a:gd name="connsiteX21" fmla="*/ 893459 w 2121966"/>
                <a:gd name="connsiteY21" fmla="*/ 69802 h 1340190"/>
                <a:gd name="connsiteX22" fmla="*/ 907420 w 2121966"/>
                <a:gd name="connsiteY22" fmla="*/ 118663 h 1340190"/>
                <a:gd name="connsiteX23" fmla="*/ 928360 w 2121966"/>
                <a:gd name="connsiteY23" fmla="*/ 132623 h 1340190"/>
                <a:gd name="connsiteX24" fmla="*/ 942320 w 2121966"/>
                <a:gd name="connsiteY24" fmla="*/ 167524 h 1340190"/>
                <a:gd name="connsiteX25" fmla="*/ 970241 w 2121966"/>
                <a:gd name="connsiteY25" fmla="*/ 181484 h 1340190"/>
                <a:gd name="connsiteX26" fmla="*/ 1019102 w 2121966"/>
                <a:gd name="connsiteY26" fmla="*/ 209405 h 1340190"/>
                <a:gd name="connsiteX27" fmla="*/ 1033062 w 2121966"/>
                <a:gd name="connsiteY27" fmla="*/ 244306 h 1340190"/>
                <a:gd name="connsiteX28" fmla="*/ 1081923 w 2121966"/>
                <a:gd name="connsiteY28" fmla="*/ 272226 h 1340190"/>
                <a:gd name="connsiteX29" fmla="*/ 1130785 w 2121966"/>
                <a:gd name="connsiteY29" fmla="*/ 307127 h 1340190"/>
                <a:gd name="connsiteX30" fmla="*/ 1158705 w 2121966"/>
                <a:gd name="connsiteY30" fmla="*/ 335048 h 1340190"/>
                <a:gd name="connsiteX31" fmla="*/ 1221527 w 2121966"/>
                <a:gd name="connsiteY31" fmla="*/ 369948 h 1340190"/>
                <a:gd name="connsiteX32" fmla="*/ 1242467 w 2121966"/>
                <a:gd name="connsiteY32" fmla="*/ 383909 h 1340190"/>
                <a:gd name="connsiteX33" fmla="*/ 1270388 w 2121966"/>
                <a:gd name="connsiteY33" fmla="*/ 418809 h 1340190"/>
                <a:gd name="connsiteX34" fmla="*/ 1305288 w 2121966"/>
                <a:gd name="connsiteY34" fmla="*/ 432770 h 1340190"/>
                <a:gd name="connsiteX35" fmla="*/ 1333209 w 2121966"/>
                <a:gd name="connsiteY35" fmla="*/ 446730 h 1340190"/>
                <a:gd name="connsiteX36" fmla="*/ 1368110 w 2121966"/>
                <a:gd name="connsiteY36" fmla="*/ 460690 h 1340190"/>
                <a:gd name="connsiteX37" fmla="*/ 1396030 w 2121966"/>
                <a:gd name="connsiteY37" fmla="*/ 481631 h 1340190"/>
                <a:gd name="connsiteX38" fmla="*/ 1444891 w 2121966"/>
                <a:gd name="connsiteY38" fmla="*/ 523512 h 1340190"/>
                <a:gd name="connsiteX39" fmla="*/ 1507713 w 2121966"/>
                <a:gd name="connsiteY39" fmla="*/ 572373 h 1340190"/>
                <a:gd name="connsiteX40" fmla="*/ 1598455 w 2121966"/>
                <a:gd name="connsiteY40" fmla="*/ 621234 h 1340190"/>
                <a:gd name="connsiteX41" fmla="*/ 1647316 w 2121966"/>
                <a:gd name="connsiteY41" fmla="*/ 649154 h 1340190"/>
                <a:gd name="connsiteX42" fmla="*/ 1661276 w 2121966"/>
                <a:gd name="connsiteY42" fmla="*/ 670095 h 1340190"/>
                <a:gd name="connsiteX43" fmla="*/ 1710137 w 2121966"/>
                <a:gd name="connsiteY43" fmla="*/ 684055 h 1340190"/>
                <a:gd name="connsiteX44" fmla="*/ 1745038 w 2121966"/>
                <a:gd name="connsiteY44" fmla="*/ 698015 h 1340190"/>
                <a:gd name="connsiteX45" fmla="*/ 1758998 w 2121966"/>
                <a:gd name="connsiteY45" fmla="*/ 711976 h 1340190"/>
                <a:gd name="connsiteX46" fmla="*/ 1835780 w 2121966"/>
                <a:gd name="connsiteY46" fmla="*/ 746877 h 1340190"/>
                <a:gd name="connsiteX47" fmla="*/ 1933502 w 2121966"/>
                <a:gd name="connsiteY47" fmla="*/ 809698 h 1340190"/>
                <a:gd name="connsiteX48" fmla="*/ 1996323 w 2121966"/>
                <a:gd name="connsiteY48" fmla="*/ 823658 h 1340190"/>
                <a:gd name="connsiteX49" fmla="*/ 2059145 w 2121966"/>
                <a:gd name="connsiteY49" fmla="*/ 858559 h 1340190"/>
                <a:gd name="connsiteX50" fmla="*/ 2121966 w 2121966"/>
                <a:gd name="connsiteY50" fmla="*/ 886480 h 1340190"/>
                <a:gd name="connsiteX51" fmla="*/ 2031224 w 2121966"/>
                <a:gd name="connsiteY51" fmla="*/ 900440 h 1340190"/>
                <a:gd name="connsiteX52" fmla="*/ 1996323 w 2121966"/>
                <a:gd name="connsiteY52" fmla="*/ 921380 h 1340190"/>
                <a:gd name="connsiteX53" fmla="*/ 1968403 w 2121966"/>
                <a:gd name="connsiteY53" fmla="*/ 935341 h 1340190"/>
                <a:gd name="connsiteX54" fmla="*/ 1919542 w 2121966"/>
                <a:gd name="connsiteY54" fmla="*/ 949301 h 1340190"/>
                <a:gd name="connsiteX55" fmla="*/ 1856720 w 2121966"/>
                <a:gd name="connsiteY55" fmla="*/ 984202 h 1340190"/>
                <a:gd name="connsiteX56" fmla="*/ 1807859 w 2121966"/>
                <a:gd name="connsiteY56" fmla="*/ 1026083 h 1340190"/>
                <a:gd name="connsiteX57" fmla="*/ 1793899 w 2121966"/>
                <a:gd name="connsiteY57" fmla="*/ 1047023 h 1340190"/>
                <a:gd name="connsiteX58" fmla="*/ 1765978 w 2121966"/>
                <a:gd name="connsiteY58" fmla="*/ 1060983 h 1340190"/>
                <a:gd name="connsiteX59" fmla="*/ 1731078 w 2121966"/>
                <a:gd name="connsiteY59" fmla="*/ 1088904 h 1340190"/>
                <a:gd name="connsiteX60" fmla="*/ 1717117 w 2121966"/>
                <a:gd name="connsiteY60" fmla="*/ 1123805 h 1340190"/>
                <a:gd name="connsiteX61" fmla="*/ 1703157 w 2121966"/>
                <a:gd name="connsiteY61" fmla="*/ 1151725 h 1340190"/>
                <a:gd name="connsiteX62" fmla="*/ 1668256 w 2121966"/>
                <a:gd name="connsiteY62" fmla="*/ 1235487 h 1340190"/>
                <a:gd name="connsiteX63" fmla="*/ 1654296 w 2121966"/>
                <a:gd name="connsiteY63" fmla="*/ 1277368 h 1340190"/>
                <a:gd name="connsiteX64" fmla="*/ 1640336 w 2121966"/>
                <a:gd name="connsiteY64" fmla="*/ 1326229 h 1340190"/>
                <a:gd name="connsiteX65" fmla="*/ 1619395 w 2121966"/>
                <a:gd name="connsiteY65" fmla="*/ 1340190 h 1340190"/>
                <a:gd name="connsiteX66" fmla="*/ 1556574 w 2121966"/>
                <a:gd name="connsiteY66" fmla="*/ 1319249 h 1340190"/>
                <a:gd name="connsiteX67" fmla="*/ 1542614 w 2121966"/>
                <a:gd name="connsiteY67" fmla="*/ 1298309 h 1340190"/>
                <a:gd name="connsiteX68" fmla="*/ 1528653 w 2121966"/>
                <a:gd name="connsiteY68" fmla="*/ 1284348 h 1340190"/>
                <a:gd name="connsiteX69" fmla="*/ 1493752 w 2121966"/>
                <a:gd name="connsiteY69" fmla="*/ 1235487 h 1340190"/>
                <a:gd name="connsiteX70" fmla="*/ 1430931 w 2121966"/>
                <a:gd name="connsiteY70" fmla="*/ 1193606 h 1340190"/>
                <a:gd name="connsiteX71" fmla="*/ 1416971 w 2121966"/>
                <a:gd name="connsiteY71" fmla="*/ 1172666 h 1340190"/>
                <a:gd name="connsiteX72" fmla="*/ 1340189 w 2121966"/>
                <a:gd name="connsiteY72" fmla="*/ 1158706 h 1340190"/>
                <a:gd name="connsiteX73" fmla="*/ 1291328 w 2121966"/>
                <a:gd name="connsiteY73" fmla="*/ 1144745 h 1340190"/>
                <a:gd name="connsiteX74" fmla="*/ 1200586 w 2121966"/>
                <a:gd name="connsiteY74" fmla="*/ 1130785 h 1340190"/>
                <a:gd name="connsiteX75" fmla="*/ 991181 w 2121966"/>
                <a:gd name="connsiteY75" fmla="*/ 1081924 h 1340190"/>
                <a:gd name="connsiteX76" fmla="*/ 837618 w 2121966"/>
                <a:gd name="connsiteY76" fmla="*/ 1047023 h 1340190"/>
                <a:gd name="connsiteX77" fmla="*/ 725936 w 2121966"/>
                <a:gd name="connsiteY77" fmla="*/ 1019103 h 1340190"/>
                <a:gd name="connsiteX78" fmla="*/ 663114 w 2121966"/>
                <a:gd name="connsiteY78" fmla="*/ 1005142 h 1340190"/>
                <a:gd name="connsiteX79" fmla="*/ 125643 w 2121966"/>
                <a:gd name="connsiteY79" fmla="*/ 970241 h 1340190"/>
                <a:gd name="connsiteX80" fmla="*/ 139603 w 2121966"/>
                <a:gd name="connsiteY80" fmla="*/ 942321 h 1340190"/>
                <a:gd name="connsiteX81" fmla="*/ 153563 w 2121966"/>
                <a:gd name="connsiteY81" fmla="*/ 921380 h 1340190"/>
                <a:gd name="connsiteX82" fmla="*/ 132623 w 2121966"/>
                <a:gd name="connsiteY82" fmla="*/ 718956 h 1340190"/>
                <a:gd name="connsiteX83" fmla="*/ 111682 w 2121966"/>
                <a:gd name="connsiteY83" fmla="*/ 691035 h 1340190"/>
                <a:gd name="connsiteX84" fmla="*/ 48861 w 2121966"/>
                <a:gd name="connsiteY84" fmla="*/ 593313 h 1340190"/>
                <a:gd name="connsiteX85" fmla="*/ 34901 w 2121966"/>
                <a:gd name="connsiteY85" fmla="*/ 565393 h 1340190"/>
                <a:gd name="connsiteX86" fmla="*/ 0 w 2121966"/>
                <a:gd name="connsiteY86" fmla="*/ 446730 h 134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21966" h="1340190">
                  <a:moveTo>
                    <a:pt x="0" y="446730"/>
                  </a:moveTo>
                  <a:lnTo>
                    <a:pt x="0" y="446730"/>
                  </a:lnTo>
                  <a:cubicBezTo>
                    <a:pt x="20940" y="444403"/>
                    <a:pt x="42381" y="444860"/>
                    <a:pt x="62821" y="439750"/>
                  </a:cubicBezTo>
                  <a:cubicBezTo>
                    <a:pt x="188857" y="408240"/>
                    <a:pt x="56130" y="430532"/>
                    <a:pt x="139603" y="404849"/>
                  </a:cubicBezTo>
                  <a:cubicBezTo>
                    <a:pt x="160106" y="398541"/>
                    <a:pt x="181484" y="395542"/>
                    <a:pt x="202424" y="390889"/>
                  </a:cubicBezTo>
                  <a:cubicBezTo>
                    <a:pt x="207078" y="386235"/>
                    <a:pt x="210499" y="379871"/>
                    <a:pt x="216385" y="376928"/>
                  </a:cubicBezTo>
                  <a:cubicBezTo>
                    <a:pt x="243439" y="363401"/>
                    <a:pt x="300146" y="342028"/>
                    <a:pt x="300146" y="342028"/>
                  </a:cubicBezTo>
                  <a:cubicBezTo>
                    <a:pt x="339103" y="303071"/>
                    <a:pt x="274272" y="363382"/>
                    <a:pt x="362968" y="314107"/>
                  </a:cubicBezTo>
                  <a:cubicBezTo>
                    <a:pt x="370301" y="310033"/>
                    <a:pt x="371469" y="299536"/>
                    <a:pt x="376928" y="293167"/>
                  </a:cubicBezTo>
                  <a:cubicBezTo>
                    <a:pt x="385494" y="283174"/>
                    <a:pt x="395542" y="274553"/>
                    <a:pt x="404849" y="265246"/>
                  </a:cubicBezTo>
                  <a:cubicBezTo>
                    <a:pt x="416482" y="253612"/>
                    <a:pt x="425034" y="237702"/>
                    <a:pt x="439749" y="230345"/>
                  </a:cubicBezTo>
                  <a:cubicBezTo>
                    <a:pt x="508511" y="195965"/>
                    <a:pt x="422325" y="238090"/>
                    <a:pt x="502571" y="202425"/>
                  </a:cubicBezTo>
                  <a:cubicBezTo>
                    <a:pt x="512079" y="198199"/>
                    <a:pt x="522438" y="195053"/>
                    <a:pt x="530491" y="188464"/>
                  </a:cubicBezTo>
                  <a:cubicBezTo>
                    <a:pt x="548318" y="173878"/>
                    <a:pt x="563065" y="155890"/>
                    <a:pt x="579352" y="139603"/>
                  </a:cubicBezTo>
                  <a:cubicBezTo>
                    <a:pt x="584006" y="134950"/>
                    <a:pt x="587264" y="128235"/>
                    <a:pt x="593313" y="125643"/>
                  </a:cubicBezTo>
                  <a:lnTo>
                    <a:pt x="642174" y="104703"/>
                  </a:lnTo>
                  <a:cubicBezTo>
                    <a:pt x="646827" y="100049"/>
                    <a:pt x="650420" y="94007"/>
                    <a:pt x="656134" y="90742"/>
                  </a:cubicBezTo>
                  <a:cubicBezTo>
                    <a:pt x="667013" y="84525"/>
                    <a:pt x="682175" y="85642"/>
                    <a:pt x="691035" y="76782"/>
                  </a:cubicBezTo>
                  <a:cubicBezTo>
                    <a:pt x="704299" y="63518"/>
                    <a:pt x="707077" y="42439"/>
                    <a:pt x="718956" y="27921"/>
                  </a:cubicBezTo>
                  <a:cubicBezTo>
                    <a:pt x="728390" y="16390"/>
                    <a:pt x="742223" y="9307"/>
                    <a:pt x="753856" y="0"/>
                  </a:cubicBezTo>
                  <a:lnTo>
                    <a:pt x="830638" y="6980"/>
                  </a:lnTo>
                  <a:cubicBezTo>
                    <a:pt x="857126" y="20224"/>
                    <a:pt x="893459" y="69802"/>
                    <a:pt x="893459" y="69802"/>
                  </a:cubicBezTo>
                  <a:cubicBezTo>
                    <a:pt x="898113" y="86089"/>
                    <a:pt x="899194" y="103856"/>
                    <a:pt x="907420" y="118663"/>
                  </a:cubicBezTo>
                  <a:cubicBezTo>
                    <a:pt x="911494" y="125996"/>
                    <a:pt x="923484" y="125797"/>
                    <a:pt x="928360" y="132623"/>
                  </a:cubicBezTo>
                  <a:cubicBezTo>
                    <a:pt x="935643" y="142819"/>
                    <a:pt x="934166" y="158011"/>
                    <a:pt x="942320" y="167524"/>
                  </a:cubicBezTo>
                  <a:cubicBezTo>
                    <a:pt x="949092" y="175424"/>
                    <a:pt x="961206" y="176322"/>
                    <a:pt x="970241" y="181484"/>
                  </a:cubicBezTo>
                  <a:cubicBezTo>
                    <a:pt x="1039324" y="220959"/>
                    <a:pt x="934700" y="167203"/>
                    <a:pt x="1019102" y="209405"/>
                  </a:cubicBezTo>
                  <a:cubicBezTo>
                    <a:pt x="1023755" y="221039"/>
                    <a:pt x="1025779" y="234110"/>
                    <a:pt x="1033062" y="244306"/>
                  </a:cubicBezTo>
                  <a:cubicBezTo>
                    <a:pt x="1039335" y="253089"/>
                    <a:pt x="1075430" y="268094"/>
                    <a:pt x="1081923" y="272226"/>
                  </a:cubicBezTo>
                  <a:cubicBezTo>
                    <a:pt x="1098809" y="282972"/>
                    <a:pt x="1115294" y="294452"/>
                    <a:pt x="1130785" y="307127"/>
                  </a:cubicBezTo>
                  <a:cubicBezTo>
                    <a:pt x="1140972" y="315462"/>
                    <a:pt x="1147883" y="327556"/>
                    <a:pt x="1158705" y="335048"/>
                  </a:cubicBezTo>
                  <a:cubicBezTo>
                    <a:pt x="1178401" y="348683"/>
                    <a:pt x="1200835" y="357878"/>
                    <a:pt x="1221527" y="369948"/>
                  </a:cubicBezTo>
                  <a:cubicBezTo>
                    <a:pt x="1228773" y="374175"/>
                    <a:pt x="1236535" y="377977"/>
                    <a:pt x="1242467" y="383909"/>
                  </a:cubicBezTo>
                  <a:cubicBezTo>
                    <a:pt x="1253002" y="394444"/>
                    <a:pt x="1258628" y="409662"/>
                    <a:pt x="1270388" y="418809"/>
                  </a:cubicBezTo>
                  <a:cubicBezTo>
                    <a:pt x="1280278" y="426501"/>
                    <a:pt x="1293838" y="427681"/>
                    <a:pt x="1305288" y="432770"/>
                  </a:cubicBezTo>
                  <a:cubicBezTo>
                    <a:pt x="1314797" y="436996"/>
                    <a:pt x="1323700" y="442504"/>
                    <a:pt x="1333209" y="446730"/>
                  </a:cubicBezTo>
                  <a:cubicBezTo>
                    <a:pt x="1344659" y="451819"/>
                    <a:pt x="1357157" y="454605"/>
                    <a:pt x="1368110" y="460690"/>
                  </a:cubicBezTo>
                  <a:cubicBezTo>
                    <a:pt x="1378280" y="466340"/>
                    <a:pt x="1386723" y="474651"/>
                    <a:pt x="1396030" y="481631"/>
                  </a:cubicBezTo>
                  <a:cubicBezTo>
                    <a:pt x="1422217" y="534001"/>
                    <a:pt x="1392356" y="489739"/>
                    <a:pt x="1444891" y="523512"/>
                  </a:cubicBezTo>
                  <a:cubicBezTo>
                    <a:pt x="1467206" y="537858"/>
                    <a:pt x="1484355" y="559796"/>
                    <a:pt x="1507713" y="572373"/>
                  </a:cubicBezTo>
                  <a:cubicBezTo>
                    <a:pt x="1537960" y="588660"/>
                    <a:pt x="1569871" y="602178"/>
                    <a:pt x="1598455" y="621234"/>
                  </a:cubicBezTo>
                  <a:cubicBezTo>
                    <a:pt x="1628053" y="640966"/>
                    <a:pt x="1611892" y="631442"/>
                    <a:pt x="1647316" y="649154"/>
                  </a:cubicBezTo>
                  <a:cubicBezTo>
                    <a:pt x="1651969" y="656134"/>
                    <a:pt x="1653943" y="666021"/>
                    <a:pt x="1661276" y="670095"/>
                  </a:cubicBezTo>
                  <a:cubicBezTo>
                    <a:pt x="1676083" y="678321"/>
                    <a:pt x="1694067" y="678699"/>
                    <a:pt x="1710137" y="684055"/>
                  </a:cubicBezTo>
                  <a:cubicBezTo>
                    <a:pt x="1722024" y="688017"/>
                    <a:pt x="1733404" y="693362"/>
                    <a:pt x="1745038" y="698015"/>
                  </a:cubicBezTo>
                  <a:cubicBezTo>
                    <a:pt x="1749691" y="702669"/>
                    <a:pt x="1753245" y="708780"/>
                    <a:pt x="1758998" y="711976"/>
                  </a:cubicBezTo>
                  <a:cubicBezTo>
                    <a:pt x="1766873" y="716351"/>
                    <a:pt x="1821695" y="737126"/>
                    <a:pt x="1835780" y="746877"/>
                  </a:cubicBezTo>
                  <a:cubicBezTo>
                    <a:pt x="1888349" y="783271"/>
                    <a:pt x="1883483" y="795407"/>
                    <a:pt x="1933502" y="809698"/>
                  </a:cubicBezTo>
                  <a:cubicBezTo>
                    <a:pt x="1954128" y="815591"/>
                    <a:pt x="1975383" y="819005"/>
                    <a:pt x="1996323" y="823658"/>
                  </a:cubicBezTo>
                  <a:cubicBezTo>
                    <a:pt x="2023785" y="851120"/>
                    <a:pt x="2001620" y="832412"/>
                    <a:pt x="2059145" y="858559"/>
                  </a:cubicBezTo>
                  <a:cubicBezTo>
                    <a:pt x="2130896" y="891173"/>
                    <a:pt x="2038118" y="852939"/>
                    <a:pt x="2121966" y="886480"/>
                  </a:cubicBezTo>
                  <a:cubicBezTo>
                    <a:pt x="2091719" y="891133"/>
                    <a:pt x="2060711" y="892249"/>
                    <a:pt x="2031224" y="900440"/>
                  </a:cubicBezTo>
                  <a:cubicBezTo>
                    <a:pt x="2018152" y="904071"/>
                    <a:pt x="2008183" y="914791"/>
                    <a:pt x="1996323" y="921380"/>
                  </a:cubicBezTo>
                  <a:cubicBezTo>
                    <a:pt x="1987227" y="926433"/>
                    <a:pt x="1978182" y="931785"/>
                    <a:pt x="1968403" y="935341"/>
                  </a:cubicBezTo>
                  <a:cubicBezTo>
                    <a:pt x="1952484" y="941130"/>
                    <a:pt x="1935461" y="943512"/>
                    <a:pt x="1919542" y="949301"/>
                  </a:cubicBezTo>
                  <a:cubicBezTo>
                    <a:pt x="1907101" y="953825"/>
                    <a:pt x="1864538" y="978121"/>
                    <a:pt x="1856720" y="984202"/>
                  </a:cubicBezTo>
                  <a:cubicBezTo>
                    <a:pt x="1755157" y="1063196"/>
                    <a:pt x="1882911" y="976047"/>
                    <a:pt x="1807859" y="1026083"/>
                  </a:cubicBezTo>
                  <a:cubicBezTo>
                    <a:pt x="1803206" y="1033063"/>
                    <a:pt x="1800344" y="1041653"/>
                    <a:pt x="1793899" y="1047023"/>
                  </a:cubicBezTo>
                  <a:cubicBezTo>
                    <a:pt x="1785905" y="1053684"/>
                    <a:pt x="1774636" y="1055211"/>
                    <a:pt x="1765978" y="1060983"/>
                  </a:cubicBezTo>
                  <a:cubicBezTo>
                    <a:pt x="1753582" y="1069247"/>
                    <a:pt x="1742711" y="1079597"/>
                    <a:pt x="1731078" y="1088904"/>
                  </a:cubicBezTo>
                  <a:cubicBezTo>
                    <a:pt x="1726424" y="1100538"/>
                    <a:pt x="1722206" y="1112355"/>
                    <a:pt x="1717117" y="1123805"/>
                  </a:cubicBezTo>
                  <a:cubicBezTo>
                    <a:pt x="1712891" y="1133313"/>
                    <a:pt x="1706892" y="1142013"/>
                    <a:pt x="1703157" y="1151725"/>
                  </a:cubicBezTo>
                  <a:cubicBezTo>
                    <a:pt x="1670985" y="1235373"/>
                    <a:pt x="1697722" y="1191291"/>
                    <a:pt x="1668256" y="1235487"/>
                  </a:cubicBezTo>
                  <a:cubicBezTo>
                    <a:pt x="1663603" y="1249447"/>
                    <a:pt x="1658624" y="1263303"/>
                    <a:pt x="1654296" y="1277368"/>
                  </a:cubicBezTo>
                  <a:cubicBezTo>
                    <a:pt x="1649315" y="1293558"/>
                    <a:pt x="1648562" y="1311422"/>
                    <a:pt x="1640336" y="1326229"/>
                  </a:cubicBezTo>
                  <a:cubicBezTo>
                    <a:pt x="1636262" y="1333563"/>
                    <a:pt x="1626375" y="1335536"/>
                    <a:pt x="1619395" y="1340190"/>
                  </a:cubicBezTo>
                  <a:cubicBezTo>
                    <a:pt x="1602026" y="1335847"/>
                    <a:pt x="1570724" y="1329356"/>
                    <a:pt x="1556574" y="1319249"/>
                  </a:cubicBezTo>
                  <a:cubicBezTo>
                    <a:pt x="1549748" y="1314373"/>
                    <a:pt x="1547855" y="1304860"/>
                    <a:pt x="1542614" y="1298309"/>
                  </a:cubicBezTo>
                  <a:cubicBezTo>
                    <a:pt x="1538503" y="1293170"/>
                    <a:pt x="1532304" y="1289824"/>
                    <a:pt x="1528653" y="1284348"/>
                  </a:cubicBezTo>
                  <a:cubicBezTo>
                    <a:pt x="1509431" y="1255515"/>
                    <a:pt x="1522854" y="1256275"/>
                    <a:pt x="1493752" y="1235487"/>
                  </a:cubicBezTo>
                  <a:cubicBezTo>
                    <a:pt x="1442605" y="1198953"/>
                    <a:pt x="1488134" y="1250809"/>
                    <a:pt x="1430931" y="1193606"/>
                  </a:cubicBezTo>
                  <a:cubicBezTo>
                    <a:pt x="1424999" y="1187674"/>
                    <a:pt x="1424801" y="1175677"/>
                    <a:pt x="1416971" y="1172666"/>
                  </a:cubicBezTo>
                  <a:cubicBezTo>
                    <a:pt x="1392691" y="1163328"/>
                    <a:pt x="1365583" y="1164349"/>
                    <a:pt x="1340189" y="1158706"/>
                  </a:cubicBezTo>
                  <a:cubicBezTo>
                    <a:pt x="1323654" y="1155031"/>
                    <a:pt x="1307938" y="1148067"/>
                    <a:pt x="1291328" y="1144745"/>
                  </a:cubicBezTo>
                  <a:cubicBezTo>
                    <a:pt x="1261319" y="1138743"/>
                    <a:pt x="1230833" y="1135438"/>
                    <a:pt x="1200586" y="1130785"/>
                  </a:cubicBezTo>
                  <a:cubicBezTo>
                    <a:pt x="1086405" y="1081849"/>
                    <a:pt x="1216370" y="1133104"/>
                    <a:pt x="991181" y="1081924"/>
                  </a:cubicBezTo>
                  <a:cubicBezTo>
                    <a:pt x="939993" y="1070290"/>
                    <a:pt x="886357" y="1066518"/>
                    <a:pt x="837618" y="1047023"/>
                  </a:cubicBezTo>
                  <a:cubicBezTo>
                    <a:pt x="774661" y="1021841"/>
                    <a:pt x="823148" y="1038546"/>
                    <a:pt x="725936" y="1019103"/>
                  </a:cubicBezTo>
                  <a:cubicBezTo>
                    <a:pt x="704901" y="1014896"/>
                    <a:pt x="684434" y="1007511"/>
                    <a:pt x="663114" y="1005142"/>
                  </a:cubicBezTo>
                  <a:cubicBezTo>
                    <a:pt x="471070" y="983804"/>
                    <a:pt x="320313" y="979738"/>
                    <a:pt x="125643" y="970241"/>
                  </a:cubicBezTo>
                  <a:cubicBezTo>
                    <a:pt x="130296" y="960934"/>
                    <a:pt x="134441" y="951355"/>
                    <a:pt x="139603" y="942321"/>
                  </a:cubicBezTo>
                  <a:cubicBezTo>
                    <a:pt x="143765" y="935037"/>
                    <a:pt x="153199" y="929761"/>
                    <a:pt x="153563" y="921380"/>
                  </a:cubicBezTo>
                  <a:cubicBezTo>
                    <a:pt x="155155" y="884752"/>
                    <a:pt x="152250" y="769986"/>
                    <a:pt x="132623" y="718956"/>
                  </a:cubicBezTo>
                  <a:cubicBezTo>
                    <a:pt x="128447" y="708098"/>
                    <a:pt x="118304" y="700600"/>
                    <a:pt x="111682" y="691035"/>
                  </a:cubicBezTo>
                  <a:cubicBezTo>
                    <a:pt x="93562" y="664862"/>
                    <a:pt x="65883" y="623954"/>
                    <a:pt x="48861" y="593313"/>
                  </a:cubicBezTo>
                  <a:cubicBezTo>
                    <a:pt x="43808" y="584217"/>
                    <a:pt x="39554" y="574700"/>
                    <a:pt x="34901" y="565393"/>
                  </a:cubicBezTo>
                  <a:lnTo>
                    <a:pt x="0" y="446730"/>
                  </a:lnTo>
                  <a:close/>
                </a:path>
              </a:pathLst>
            </a:cu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9929459-02AA-4F12-ABF9-11BEDB60B08B}"/>
                </a:ext>
              </a:extLst>
            </p:cNvPr>
            <p:cNvSpPr/>
            <p:nvPr/>
          </p:nvSpPr>
          <p:spPr>
            <a:xfrm>
              <a:off x="2994485" y="5541981"/>
              <a:ext cx="767817" cy="450432"/>
            </a:xfrm>
            <a:prstGeom prst="ellipse">
              <a:avLst/>
            </a:prstGeom>
            <a:solidFill>
              <a:srgbClr val="FBB2A3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8BB9CB2-0B25-41E7-BF39-640603633C3A}"/>
              </a:ext>
            </a:extLst>
          </p:cNvPr>
          <p:cNvGrpSpPr/>
          <p:nvPr/>
        </p:nvGrpSpPr>
        <p:grpSpPr>
          <a:xfrm rot="1952966">
            <a:off x="5039613" y="2383870"/>
            <a:ext cx="852597" cy="586734"/>
            <a:chOff x="2596617" y="5130412"/>
            <a:chExt cx="1947462" cy="1340190"/>
          </a:xfrm>
          <a:solidFill>
            <a:srgbClr val="FF5050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13B1B58-10C5-4654-851F-09F674133AEF}"/>
                </a:ext>
              </a:extLst>
            </p:cNvPr>
            <p:cNvSpPr/>
            <p:nvPr/>
          </p:nvSpPr>
          <p:spPr>
            <a:xfrm>
              <a:off x="2596617" y="5130412"/>
              <a:ext cx="1947462" cy="1340190"/>
            </a:xfrm>
            <a:custGeom>
              <a:avLst/>
              <a:gdLst>
                <a:gd name="connsiteX0" fmla="*/ 0 w 2121966"/>
                <a:gd name="connsiteY0" fmla="*/ 446730 h 1340190"/>
                <a:gd name="connsiteX1" fmla="*/ 0 w 2121966"/>
                <a:gd name="connsiteY1" fmla="*/ 446730 h 1340190"/>
                <a:gd name="connsiteX2" fmla="*/ 62821 w 2121966"/>
                <a:gd name="connsiteY2" fmla="*/ 439750 h 1340190"/>
                <a:gd name="connsiteX3" fmla="*/ 139603 w 2121966"/>
                <a:gd name="connsiteY3" fmla="*/ 404849 h 1340190"/>
                <a:gd name="connsiteX4" fmla="*/ 202424 w 2121966"/>
                <a:gd name="connsiteY4" fmla="*/ 390889 h 1340190"/>
                <a:gd name="connsiteX5" fmla="*/ 216385 w 2121966"/>
                <a:gd name="connsiteY5" fmla="*/ 376928 h 1340190"/>
                <a:gd name="connsiteX6" fmla="*/ 300146 w 2121966"/>
                <a:gd name="connsiteY6" fmla="*/ 342028 h 1340190"/>
                <a:gd name="connsiteX7" fmla="*/ 362968 w 2121966"/>
                <a:gd name="connsiteY7" fmla="*/ 314107 h 1340190"/>
                <a:gd name="connsiteX8" fmla="*/ 376928 w 2121966"/>
                <a:gd name="connsiteY8" fmla="*/ 293167 h 1340190"/>
                <a:gd name="connsiteX9" fmla="*/ 404849 w 2121966"/>
                <a:gd name="connsiteY9" fmla="*/ 265246 h 1340190"/>
                <a:gd name="connsiteX10" fmla="*/ 439749 w 2121966"/>
                <a:gd name="connsiteY10" fmla="*/ 230345 h 1340190"/>
                <a:gd name="connsiteX11" fmla="*/ 502571 w 2121966"/>
                <a:gd name="connsiteY11" fmla="*/ 202425 h 1340190"/>
                <a:gd name="connsiteX12" fmla="*/ 530491 w 2121966"/>
                <a:gd name="connsiteY12" fmla="*/ 188464 h 1340190"/>
                <a:gd name="connsiteX13" fmla="*/ 579352 w 2121966"/>
                <a:gd name="connsiteY13" fmla="*/ 139603 h 1340190"/>
                <a:gd name="connsiteX14" fmla="*/ 593313 w 2121966"/>
                <a:gd name="connsiteY14" fmla="*/ 125643 h 1340190"/>
                <a:gd name="connsiteX15" fmla="*/ 642174 w 2121966"/>
                <a:gd name="connsiteY15" fmla="*/ 104703 h 1340190"/>
                <a:gd name="connsiteX16" fmla="*/ 656134 w 2121966"/>
                <a:gd name="connsiteY16" fmla="*/ 90742 h 1340190"/>
                <a:gd name="connsiteX17" fmla="*/ 691035 w 2121966"/>
                <a:gd name="connsiteY17" fmla="*/ 76782 h 1340190"/>
                <a:gd name="connsiteX18" fmla="*/ 718956 w 2121966"/>
                <a:gd name="connsiteY18" fmla="*/ 27921 h 1340190"/>
                <a:gd name="connsiteX19" fmla="*/ 753856 w 2121966"/>
                <a:gd name="connsiteY19" fmla="*/ 0 h 1340190"/>
                <a:gd name="connsiteX20" fmla="*/ 830638 w 2121966"/>
                <a:gd name="connsiteY20" fmla="*/ 6980 h 1340190"/>
                <a:gd name="connsiteX21" fmla="*/ 893459 w 2121966"/>
                <a:gd name="connsiteY21" fmla="*/ 69802 h 1340190"/>
                <a:gd name="connsiteX22" fmla="*/ 907420 w 2121966"/>
                <a:gd name="connsiteY22" fmla="*/ 118663 h 1340190"/>
                <a:gd name="connsiteX23" fmla="*/ 928360 w 2121966"/>
                <a:gd name="connsiteY23" fmla="*/ 132623 h 1340190"/>
                <a:gd name="connsiteX24" fmla="*/ 942320 w 2121966"/>
                <a:gd name="connsiteY24" fmla="*/ 167524 h 1340190"/>
                <a:gd name="connsiteX25" fmla="*/ 970241 w 2121966"/>
                <a:gd name="connsiteY25" fmla="*/ 181484 h 1340190"/>
                <a:gd name="connsiteX26" fmla="*/ 1019102 w 2121966"/>
                <a:gd name="connsiteY26" fmla="*/ 209405 h 1340190"/>
                <a:gd name="connsiteX27" fmla="*/ 1033062 w 2121966"/>
                <a:gd name="connsiteY27" fmla="*/ 244306 h 1340190"/>
                <a:gd name="connsiteX28" fmla="*/ 1081923 w 2121966"/>
                <a:gd name="connsiteY28" fmla="*/ 272226 h 1340190"/>
                <a:gd name="connsiteX29" fmla="*/ 1130785 w 2121966"/>
                <a:gd name="connsiteY29" fmla="*/ 307127 h 1340190"/>
                <a:gd name="connsiteX30" fmla="*/ 1158705 w 2121966"/>
                <a:gd name="connsiteY30" fmla="*/ 335048 h 1340190"/>
                <a:gd name="connsiteX31" fmla="*/ 1221527 w 2121966"/>
                <a:gd name="connsiteY31" fmla="*/ 369948 h 1340190"/>
                <a:gd name="connsiteX32" fmla="*/ 1242467 w 2121966"/>
                <a:gd name="connsiteY32" fmla="*/ 383909 h 1340190"/>
                <a:gd name="connsiteX33" fmla="*/ 1270388 w 2121966"/>
                <a:gd name="connsiteY33" fmla="*/ 418809 h 1340190"/>
                <a:gd name="connsiteX34" fmla="*/ 1305288 w 2121966"/>
                <a:gd name="connsiteY34" fmla="*/ 432770 h 1340190"/>
                <a:gd name="connsiteX35" fmla="*/ 1333209 w 2121966"/>
                <a:gd name="connsiteY35" fmla="*/ 446730 h 1340190"/>
                <a:gd name="connsiteX36" fmla="*/ 1368110 w 2121966"/>
                <a:gd name="connsiteY36" fmla="*/ 460690 h 1340190"/>
                <a:gd name="connsiteX37" fmla="*/ 1396030 w 2121966"/>
                <a:gd name="connsiteY37" fmla="*/ 481631 h 1340190"/>
                <a:gd name="connsiteX38" fmla="*/ 1444891 w 2121966"/>
                <a:gd name="connsiteY38" fmla="*/ 523512 h 1340190"/>
                <a:gd name="connsiteX39" fmla="*/ 1507713 w 2121966"/>
                <a:gd name="connsiteY39" fmla="*/ 572373 h 1340190"/>
                <a:gd name="connsiteX40" fmla="*/ 1598455 w 2121966"/>
                <a:gd name="connsiteY40" fmla="*/ 621234 h 1340190"/>
                <a:gd name="connsiteX41" fmla="*/ 1647316 w 2121966"/>
                <a:gd name="connsiteY41" fmla="*/ 649154 h 1340190"/>
                <a:gd name="connsiteX42" fmla="*/ 1661276 w 2121966"/>
                <a:gd name="connsiteY42" fmla="*/ 670095 h 1340190"/>
                <a:gd name="connsiteX43" fmla="*/ 1710137 w 2121966"/>
                <a:gd name="connsiteY43" fmla="*/ 684055 h 1340190"/>
                <a:gd name="connsiteX44" fmla="*/ 1745038 w 2121966"/>
                <a:gd name="connsiteY44" fmla="*/ 698015 h 1340190"/>
                <a:gd name="connsiteX45" fmla="*/ 1758998 w 2121966"/>
                <a:gd name="connsiteY45" fmla="*/ 711976 h 1340190"/>
                <a:gd name="connsiteX46" fmla="*/ 1835780 w 2121966"/>
                <a:gd name="connsiteY46" fmla="*/ 746877 h 1340190"/>
                <a:gd name="connsiteX47" fmla="*/ 1933502 w 2121966"/>
                <a:gd name="connsiteY47" fmla="*/ 809698 h 1340190"/>
                <a:gd name="connsiteX48" fmla="*/ 1996323 w 2121966"/>
                <a:gd name="connsiteY48" fmla="*/ 823658 h 1340190"/>
                <a:gd name="connsiteX49" fmla="*/ 2059145 w 2121966"/>
                <a:gd name="connsiteY49" fmla="*/ 858559 h 1340190"/>
                <a:gd name="connsiteX50" fmla="*/ 2121966 w 2121966"/>
                <a:gd name="connsiteY50" fmla="*/ 886480 h 1340190"/>
                <a:gd name="connsiteX51" fmla="*/ 2031224 w 2121966"/>
                <a:gd name="connsiteY51" fmla="*/ 900440 h 1340190"/>
                <a:gd name="connsiteX52" fmla="*/ 1996323 w 2121966"/>
                <a:gd name="connsiteY52" fmla="*/ 921380 h 1340190"/>
                <a:gd name="connsiteX53" fmla="*/ 1968403 w 2121966"/>
                <a:gd name="connsiteY53" fmla="*/ 935341 h 1340190"/>
                <a:gd name="connsiteX54" fmla="*/ 1919542 w 2121966"/>
                <a:gd name="connsiteY54" fmla="*/ 949301 h 1340190"/>
                <a:gd name="connsiteX55" fmla="*/ 1856720 w 2121966"/>
                <a:gd name="connsiteY55" fmla="*/ 984202 h 1340190"/>
                <a:gd name="connsiteX56" fmla="*/ 1807859 w 2121966"/>
                <a:gd name="connsiteY56" fmla="*/ 1026083 h 1340190"/>
                <a:gd name="connsiteX57" fmla="*/ 1793899 w 2121966"/>
                <a:gd name="connsiteY57" fmla="*/ 1047023 h 1340190"/>
                <a:gd name="connsiteX58" fmla="*/ 1765978 w 2121966"/>
                <a:gd name="connsiteY58" fmla="*/ 1060983 h 1340190"/>
                <a:gd name="connsiteX59" fmla="*/ 1731078 w 2121966"/>
                <a:gd name="connsiteY59" fmla="*/ 1088904 h 1340190"/>
                <a:gd name="connsiteX60" fmla="*/ 1717117 w 2121966"/>
                <a:gd name="connsiteY60" fmla="*/ 1123805 h 1340190"/>
                <a:gd name="connsiteX61" fmla="*/ 1703157 w 2121966"/>
                <a:gd name="connsiteY61" fmla="*/ 1151725 h 1340190"/>
                <a:gd name="connsiteX62" fmla="*/ 1668256 w 2121966"/>
                <a:gd name="connsiteY62" fmla="*/ 1235487 h 1340190"/>
                <a:gd name="connsiteX63" fmla="*/ 1654296 w 2121966"/>
                <a:gd name="connsiteY63" fmla="*/ 1277368 h 1340190"/>
                <a:gd name="connsiteX64" fmla="*/ 1640336 w 2121966"/>
                <a:gd name="connsiteY64" fmla="*/ 1326229 h 1340190"/>
                <a:gd name="connsiteX65" fmla="*/ 1619395 w 2121966"/>
                <a:gd name="connsiteY65" fmla="*/ 1340190 h 1340190"/>
                <a:gd name="connsiteX66" fmla="*/ 1556574 w 2121966"/>
                <a:gd name="connsiteY66" fmla="*/ 1319249 h 1340190"/>
                <a:gd name="connsiteX67" fmla="*/ 1542614 w 2121966"/>
                <a:gd name="connsiteY67" fmla="*/ 1298309 h 1340190"/>
                <a:gd name="connsiteX68" fmla="*/ 1528653 w 2121966"/>
                <a:gd name="connsiteY68" fmla="*/ 1284348 h 1340190"/>
                <a:gd name="connsiteX69" fmla="*/ 1493752 w 2121966"/>
                <a:gd name="connsiteY69" fmla="*/ 1235487 h 1340190"/>
                <a:gd name="connsiteX70" fmla="*/ 1430931 w 2121966"/>
                <a:gd name="connsiteY70" fmla="*/ 1193606 h 1340190"/>
                <a:gd name="connsiteX71" fmla="*/ 1416971 w 2121966"/>
                <a:gd name="connsiteY71" fmla="*/ 1172666 h 1340190"/>
                <a:gd name="connsiteX72" fmla="*/ 1340189 w 2121966"/>
                <a:gd name="connsiteY72" fmla="*/ 1158706 h 1340190"/>
                <a:gd name="connsiteX73" fmla="*/ 1291328 w 2121966"/>
                <a:gd name="connsiteY73" fmla="*/ 1144745 h 1340190"/>
                <a:gd name="connsiteX74" fmla="*/ 1200586 w 2121966"/>
                <a:gd name="connsiteY74" fmla="*/ 1130785 h 1340190"/>
                <a:gd name="connsiteX75" fmla="*/ 991181 w 2121966"/>
                <a:gd name="connsiteY75" fmla="*/ 1081924 h 1340190"/>
                <a:gd name="connsiteX76" fmla="*/ 837618 w 2121966"/>
                <a:gd name="connsiteY76" fmla="*/ 1047023 h 1340190"/>
                <a:gd name="connsiteX77" fmla="*/ 725936 w 2121966"/>
                <a:gd name="connsiteY77" fmla="*/ 1019103 h 1340190"/>
                <a:gd name="connsiteX78" fmla="*/ 663114 w 2121966"/>
                <a:gd name="connsiteY78" fmla="*/ 1005142 h 1340190"/>
                <a:gd name="connsiteX79" fmla="*/ 125643 w 2121966"/>
                <a:gd name="connsiteY79" fmla="*/ 970241 h 1340190"/>
                <a:gd name="connsiteX80" fmla="*/ 139603 w 2121966"/>
                <a:gd name="connsiteY80" fmla="*/ 942321 h 1340190"/>
                <a:gd name="connsiteX81" fmla="*/ 153563 w 2121966"/>
                <a:gd name="connsiteY81" fmla="*/ 921380 h 1340190"/>
                <a:gd name="connsiteX82" fmla="*/ 132623 w 2121966"/>
                <a:gd name="connsiteY82" fmla="*/ 718956 h 1340190"/>
                <a:gd name="connsiteX83" fmla="*/ 111682 w 2121966"/>
                <a:gd name="connsiteY83" fmla="*/ 691035 h 1340190"/>
                <a:gd name="connsiteX84" fmla="*/ 48861 w 2121966"/>
                <a:gd name="connsiteY84" fmla="*/ 593313 h 1340190"/>
                <a:gd name="connsiteX85" fmla="*/ 34901 w 2121966"/>
                <a:gd name="connsiteY85" fmla="*/ 565393 h 1340190"/>
                <a:gd name="connsiteX86" fmla="*/ 0 w 2121966"/>
                <a:gd name="connsiteY86" fmla="*/ 446730 h 134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2121966" h="1340190">
                  <a:moveTo>
                    <a:pt x="0" y="446730"/>
                  </a:moveTo>
                  <a:lnTo>
                    <a:pt x="0" y="446730"/>
                  </a:lnTo>
                  <a:cubicBezTo>
                    <a:pt x="20940" y="444403"/>
                    <a:pt x="42381" y="444860"/>
                    <a:pt x="62821" y="439750"/>
                  </a:cubicBezTo>
                  <a:cubicBezTo>
                    <a:pt x="188857" y="408240"/>
                    <a:pt x="56130" y="430532"/>
                    <a:pt x="139603" y="404849"/>
                  </a:cubicBezTo>
                  <a:cubicBezTo>
                    <a:pt x="160106" y="398541"/>
                    <a:pt x="181484" y="395542"/>
                    <a:pt x="202424" y="390889"/>
                  </a:cubicBezTo>
                  <a:cubicBezTo>
                    <a:pt x="207078" y="386235"/>
                    <a:pt x="210499" y="379871"/>
                    <a:pt x="216385" y="376928"/>
                  </a:cubicBezTo>
                  <a:cubicBezTo>
                    <a:pt x="243439" y="363401"/>
                    <a:pt x="300146" y="342028"/>
                    <a:pt x="300146" y="342028"/>
                  </a:cubicBezTo>
                  <a:cubicBezTo>
                    <a:pt x="339103" y="303071"/>
                    <a:pt x="274272" y="363382"/>
                    <a:pt x="362968" y="314107"/>
                  </a:cubicBezTo>
                  <a:cubicBezTo>
                    <a:pt x="370301" y="310033"/>
                    <a:pt x="371469" y="299536"/>
                    <a:pt x="376928" y="293167"/>
                  </a:cubicBezTo>
                  <a:cubicBezTo>
                    <a:pt x="385494" y="283174"/>
                    <a:pt x="395542" y="274553"/>
                    <a:pt x="404849" y="265246"/>
                  </a:cubicBezTo>
                  <a:cubicBezTo>
                    <a:pt x="416482" y="253612"/>
                    <a:pt x="425034" y="237702"/>
                    <a:pt x="439749" y="230345"/>
                  </a:cubicBezTo>
                  <a:cubicBezTo>
                    <a:pt x="508511" y="195965"/>
                    <a:pt x="422325" y="238090"/>
                    <a:pt x="502571" y="202425"/>
                  </a:cubicBezTo>
                  <a:cubicBezTo>
                    <a:pt x="512079" y="198199"/>
                    <a:pt x="522438" y="195053"/>
                    <a:pt x="530491" y="188464"/>
                  </a:cubicBezTo>
                  <a:cubicBezTo>
                    <a:pt x="548318" y="173878"/>
                    <a:pt x="563065" y="155890"/>
                    <a:pt x="579352" y="139603"/>
                  </a:cubicBezTo>
                  <a:cubicBezTo>
                    <a:pt x="584006" y="134950"/>
                    <a:pt x="587264" y="128235"/>
                    <a:pt x="593313" y="125643"/>
                  </a:cubicBezTo>
                  <a:lnTo>
                    <a:pt x="642174" y="104703"/>
                  </a:lnTo>
                  <a:cubicBezTo>
                    <a:pt x="646827" y="100049"/>
                    <a:pt x="650420" y="94007"/>
                    <a:pt x="656134" y="90742"/>
                  </a:cubicBezTo>
                  <a:cubicBezTo>
                    <a:pt x="667013" y="84525"/>
                    <a:pt x="682175" y="85642"/>
                    <a:pt x="691035" y="76782"/>
                  </a:cubicBezTo>
                  <a:cubicBezTo>
                    <a:pt x="704299" y="63518"/>
                    <a:pt x="707077" y="42439"/>
                    <a:pt x="718956" y="27921"/>
                  </a:cubicBezTo>
                  <a:cubicBezTo>
                    <a:pt x="728390" y="16390"/>
                    <a:pt x="742223" y="9307"/>
                    <a:pt x="753856" y="0"/>
                  </a:cubicBezTo>
                  <a:lnTo>
                    <a:pt x="830638" y="6980"/>
                  </a:lnTo>
                  <a:cubicBezTo>
                    <a:pt x="857126" y="20224"/>
                    <a:pt x="893459" y="69802"/>
                    <a:pt x="893459" y="69802"/>
                  </a:cubicBezTo>
                  <a:cubicBezTo>
                    <a:pt x="898113" y="86089"/>
                    <a:pt x="899194" y="103856"/>
                    <a:pt x="907420" y="118663"/>
                  </a:cubicBezTo>
                  <a:cubicBezTo>
                    <a:pt x="911494" y="125996"/>
                    <a:pt x="923484" y="125797"/>
                    <a:pt x="928360" y="132623"/>
                  </a:cubicBezTo>
                  <a:cubicBezTo>
                    <a:pt x="935643" y="142819"/>
                    <a:pt x="934166" y="158011"/>
                    <a:pt x="942320" y="167524"/>
                  </a:cubicBezTo>
                  <a:cubicBezTo>
                    <a:pt x="949092" y="175424"/>
                    <a:pt x="961206" y="176322"/>
                    <a:pt x="970241" y="181484"/>
                  </a:cubicBezTo>
                  <a:cubicBezTo>
                    <a:pt x="1039324" y="220959"/>
                    <a:pt x="934700" y="167203"/>
                    <a:pt x="1019102" y="209405"/>
                  </a:cubicBezTo>
                  <a:cubicBezTo>
                    <a:pt x="1023755" y="221039"/>
                    <a:pt x="1025779" y="234110"/>
                    <a:pt x="1033062" y="244306"/>
                  </a:cubicBezTo>
                  <a:cubicBezTo>
                    <a:pt x="1039335" y="253089"/>
                    <a:pt x="1075430" y="268094"/>
                    <a:pt x="1081923" y="272226"/>
                  </a:cubicBezTo>
                  <a:cubicBezTo>
                    <a:pt x="1098809" y="282972"/>
                    <a:pt x="1115294" y="294452"/>
                    <a:pt x="1130785" y="307127"/>
                  </a:cubicBezTo>
                  <a:cubicBezTo>
                    <a:pt x="1140972" y="315462"/>
                    <a:pt x="1147883" y="327556"/>
                    <a:pt x="1158705" y="335048"/>
                  </a:cubicBezTo>
                  <a:cubicBezTo>
                    <a:pt x="1178401" y="348683"/>
                    <a:pt x="1200835" y="357878"/>
                    <a:pt x="1221527" y="369948"/>
                  </a:cubicBezTo>
                  <a:cubicBezTo>
                    <a:pt x="1228773" y="374175"/>
                    <a:pt x="1236535" y="377977"/>
                    <a:pt x="1242467" y="383909"/>
                  </a:cubicBezTo>
                  <a:cubicBezTo>
                    <a:pt x="1253002" y="394444"/>
                    <a:pt x="1258628" y="409662"/>
                    <a:pt x="1270388" y="418809"/>
                  </a:cubicBezTo>
                  <a:cubicBezTo>
                    <a:pt x="1280278" y="426501"/>
                    <a:pt x="1293838" y="427681"/>
                    <a:pt x="1305288" y="432770"/>
                  </a:cubicBezTo>
                  <a:cubicBezTo>
                    <a:pt x="1314797" y="436996"/>
                    <a:pt x="1323700" y="442504"/>
                    <a:pt x="1333209" y="446730"/>
                  </a:cubicBezTo>
                  <a:cubicBezTo>
                    <a:pt x="1344659" y="451819"/>
                    <a:pt x="1357157" y="454605"/>
                    <a:pt x="1368110" y="460690"/>
                  </a:cubicBezTo>
                  <a:cubicBezTo>
                    <a:pt x="1378280" y="466340"/>
                    <a:pt x="1386723" y="474651"/>
                    <a:pt x="1396030" y="481631"/>
                  </a:cubicBezTo>
                  <a:cubicBezTo>
                    <a:pt x="1422217" y="534001"/>
                    <a:pt x="1392356" y="489739"/>
                    <a:pt x="1444891" y="523512"/>
                  </a:cubicBezTo>
                  <a:cubicBezTo>
                    <a:pt x="1467206" y="537858"/>
                    <a:pt x="1484355" y="559796"/>
                    <a:pt x="1507713" y="572373"/>
                  </a:cubicBezTo>
                  <a:cubicBezTo>
                    <a:pt x="1537960" y="588660"/>
                    <a:pt x="1569871" y="602178"/>
                    <a:pt x="1598455" y="621234"/>
                  </a:cubicBezTo>
                  <a:cubicBezTo>
                    <a:pt x="1628053" y="640966"/>
                    <a:pt x="1611892" y="631442"/>
                    <a:pt x="1647316" y="649154"/>
                  </a:cubicBezTo>
                  <a:cubicBezTo>
                    <a:pt x="1651969" y="656134"/>
                    <a:pt x="1653943" y="666021"/>
                    <a:pt x="1661276" y="670095"/>
                  </a:cubicBezTo>
                  <a:cubicBezTo>
                    <a:pt x="1676083" y="678321"/>
                    <a:pt x="1694067" y="678699"/>
                    <a:pt x="1710137" y="684055"/>
                  </a:cubicBezTo>
                  <a:cubicBezTo>
                    <a:pt x="1722024" y="688017"/>
                    <a:pt x="1733404" y="693362"/>
                    <a:pt x="1745038" y="698015"/>
                  </a:cubicBezTo>
                  <a:cubicBezTo>
                    <a:pt x="1749691" y="702669"/>
                    <a:pt x="1753245" y="708780"/>
                    <a:pt x="1758998" y="711976"/>
                  </a:cubicBezTo>
                  <a:cubicBezTo>
                    <a:pt x="1766873" y="716351"/>
                    <a:pt x="1821695" y="737126"/>
                    <a:pt x="1835780" y="746877"/>
                  </a:cubicBezTo>
                  <a:cubicBezTo>
                    <a:pt x="1888349" y="783271"/>
                    <a:pt x="1883483" y="795407"/>
                    <a:pt x="1933502" y="809698"/>
                  </a:cubicBezTo>
                  <a:cubicBezTo>
                    <a:pt x="1954128" y="815591"/>
                    <a:pt x="1975383" y="819005"/>
                    <a:pt x="1996323" y="823658"/>
                  </a:cubicBezTo>
                  <a:cubicBezTo>
                    <a:pt x="2023785" y="851120"/>
                    <a:pt x="2001620" y="832412"/>
                    <a:pt x="2059145" y="858559"/>
                  </a:cubicBezTo>
                  <a:cubicBezTo>
                    <a:pt x="2130896" y="891173"/>
                    <a:pt x="2038118" y="852939"/>
                    <a:pt x="2121966" y="886480"/>
                  </a:cubicBezTo>
                  <a:cubicBezTo>
                    <a:pt x="2091719" y="891133"/>
                    <a:pt x="2060711" y="892249"/>
                    <a:pt x="2031224" y="900440"/>
                  </a:cubicBezTo>
                  <a:cubicBezTo>
                    <a:pt x="2018152" y="904071"/>
                    <a:pt x="2008183" y="914791"/>
                    <a:pt x="1996323" y="921380"/>
                  </a:cubicBezTo>
                  <a:cubicBezTo>
                    <a:pt x="1987227" y="926433"/>
                    <a:pt x="1978182" y="931785"/>
                    <a:pt x="1968403" y="935341"/>
                  </a:cubicBezTo>
                  <a:cubicBezTo>
                    <a:pt x="1952484" y="941130"/>
                    <a:pt x="1935461" y="943512"/>
                    <a:pt x="1919542" y="949301"/>
                  </a:cubicBezTo>
                  <a:cubicBezTo>
                    <a:pt x="1907101" y="953825"/>
                    <a:pt x="1864538" y="978121"/>
                    <a:pt x="1856720" y="984202"/>
                  </a:cubicBezTo>
                  <a:cubicBezTo>
                    <a:pt x="1755157" y="1063196"/>
                    <a:pt x="1882911" y="976047"/>
                    <a:pt x="1807859" y="1026083"/>
                  </a:cubicBezTo>
                  <a:cubicBezTo>
                    <a:pt x="1803206" y="1033063"/>
                    <a:pt x="1800344" y="1041653"/>
                    <a:pt x="1793899" y="1047023"/>
                  </a:cubicBezTo>
                  <a:cubicBezTo>
                    <a:pt x="1785905" y="1053684"/>
                    <a:pt x="1774636" y="1055211"/>
                    <a:pt x="1765978" y="1060983"/>
                  </a:cubicBezTo>
                  <a:cubicBezTo>
                    <a:pt x="1753582" y="1069247"/>
                    <a:pt x="1742711" y="1079597"/>
                    <a:pt x="1731078" y="1088904"/>
                  </a:cubicBezTo>
                  <a:cubicBezTo>
                    <a:pt x="1726424" y="1100538"/>
                    <a:pt x="1722206" y="1112355"/>
                    <a:pt x="1717117" y="1123805"/>
                  </a:cubicBezTo>
                  <a:cubicBezTo>
                    <a:pt x="1712891" y="1133313"/>
                    <a:pt x="1706892" y="1142013"/>
                    <a:pt x="1703157" y="1151725"/>
                  </a:cubicBezTo>
                  <a:cubicBezTo>
                    <a:pt x="1670985" y="1235373"/>
                    <a:pt x="1697722" y="1191291"/>
                    <a:pt x="1668256" y="1235487"/>
                  </a:cubicBezTo>
                  <a:cubicBezTo>
                    <a:pt x="1663603" y="1249447"/>
                    <a:pt x="1658624" y="1263303"/>
                    <a:pt x="1654296" y="1277368"/>
                  </a:cubicBezTo>
                  <a:cubicBezTo>
                    <a:pt x="1649315" y="1293558"/>
                    <a:pt x="1648562" y="1311422"/>
                    <a:pt x="1640336" y="1326229"/>
                  </a:cubicBezTo>
                  <a:cubicBezTo>
                    <a:pt x="1636262" y="1333563"/>
                    <a:pt x="1626375" y="1335536"/>
                    <a:pt x="1619395" y="1340190"/>
                  </a:cubicBezTo>
                  <a:cubicBezTo>
                    <a:pt x="1602026" y="1335847"/>
                    <a:pt x="1570724" y="1329356"/>
                    <a:pt x="1556574" y="1319249"/>
                  </a:cubicBezTo>
                  <a:cubicBezTo>
                    <a:pt x="1549748" y="1314373"/>
                    <a:pt x="1547855" y="1304860"/>
                    <a:pt x="1542614" y="1298309"/>
                  </a:cubicBezTo>
                  <a:cubicBezTo>
                    <a:pt x="1538503" y="1293170"/>
                    <a:pt x="1532304" y="1289824"/>
                    <a:pt x="1528653" y="1284348"/>
                  </a:cubicBezTo>
                  <a:cubicBezTo>
                    <a:pt x="1509431" y="1255515"/>
                    <a:pt x="1522854" y="1256275"/>
                    <a:pt x="1493752" y="1235487"/>
                  </a:cubicBezTo>
                  <a:cubicBezTo>
                    <a:pt x="1442605" y="1198953"/>
                    <a:pt x="1488134" y="1250809"/>
                    <a:pt x="1430931" y="1193606"/>
                  </a:cubicBezTo>
                  <a:cubicBezTo>
                    <a:pt x="1424999" y="1187674"/>
                    <a:pt x="1424801" y="1175677"/>
                    <a:pt x="1416971" y="1172666"/>
                  </a:cubicBezTo>
                  <a:cubicBezTo>
                    <a:pt x="1392691" y="1163328"/>
                    <a:pt x="1365583" y="1164349"/>
                    <a:pt x="1340189" y="1158706"/>
                  </a:cubicBezTo>
                  <a:cubicBezTo>
                    <a:pt x="1323654" y="1155031"/>
                    <a:pt x="1307938" y="1148067"/>
                    <a:pt x="1291328" y="1144745"/>
                  </a:cubicBezTo>
                  <a:cubicBezTo>
                    <a:pt x="1261319" y="1138743"/>
                    <a:pt x="1230833" y="1135438"/>
                    <a:pt x="1200586" y="1130785"/>
                  </a:cubicBezTo>
                  <a:cubicBezTo>
                    <a:pt x="1086405" y="1081849"/>
                    <a:pt x="1216370" y="1133104"/>
                    <a:pt x="991181" y="1081924"/>
                  </a:cubicBezTo>
                  <a:cubicBezTo>
                    <a:pt x="939993" y="1070290"/>
                    <a:pt x="886357" y="1066518"/>
                    <a:pt x="837618" y="1047023"/>
                  </a:cubicBezTo>
                  <a:cubicBezTo>
                    <a:pt x="774661" y="1021841"/>
                    <a:pt x="823148" y="1038546"/>
                    <a:pt x="725936" y="1019103"/>
                  </a:cubicBezTo>
                  <a:cubicBezTo>
                    <a:pt x="704901" y="1014896"/>
                    <a:pt x="684434" y="1007511"/>
                    <a:pt x="663114" y="1005142"/>
                  </a:cubicBezTo>
                  <a:cubicBezTo>
                    <a:pt x="471070" y="983804"/>
                    <a:pt x="320313" y="979738"/>
                    <a:pt x="125643" y="970241"/>
                  </a:cubicBezTo>
                  <a:cubicBezTo>
                    <a:pt x="130296" y="960934"/>
                    <a:pt x="134441" y="951355"/>
                    <a:pt x="139603" y="942321"/>
                  </a:cubicBezTo>
                  <a:cubicBezTo>
                    <a:pt x="143765" y="935037"/>
                    <a:pt x="153199" y="929761"/>
                    <a:pt x="153563" y="921380"/>
                  </a:cubicBezTo>
                  <a:cubicBezTo>
                    <a:pt x="155155" y="884752"/>
                    <a:pt x="152250" y="769986"/>
                    <a:pt x="132623" y="718956"/>
                  </a:cubicBezTo>
                  <a:cubicBezTo>
                    <a:pt x="128447" y="708098"/>
                    <a:pt x="118304" y="700600"/>
                    <a:pt x="111682" y="691035"/>
                  </a:cubicBezTo>
                  <a:cubicBezTo>
                    <a:pt x="93562" y="664862"/>
                    <a:pt x="65883" y="623954"/>
                    <a:pt x="48861" y="593313"/>
                  </a:cubicBezTo>
                  <a:cubicBezTo>
                    <a:pt x="43808" y="584217"/>
                    <a:pt x="39554" y="574700"/>
                    <a:pt x="34901" y="565393"/>
                  </a:cubicBezTo>
                  <a:lnTo>
                    <a:pt x="0" y="446730"/>
                  </a:lnTo>
                  <a:close/>
                </a:path>
              </a:pathLst>
            </a:custGeom>
            <a:solidFill>
              <a:srgbClr val="FFC9C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CB8C47A-A73B-4378-86F3-108EAC1FD5E8}"/>
                </a:ext>
              </a:extLst>
            </p:cNvPr>
            <p:cNvSpPr/>
            <p:nvPr/>
          </p:nvSpPr>
          <p:spPr>
            <a:xfrm>
              <a:off x="2994485" y="5541981"/>
              <a:ext cx="767817" cy="450432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311952" y="2252342"/>
            <a:ext cx="1315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Reporter 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311952" y="2593217"/>
            <a:ext cx="1315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Reporter 2</a:t>
            </a:r>
          </a:p>
        </p:txBody>
      </p:sp>
      <p:cxnSp>
        <p:nvCxnSpPr>
          <p:cNvPr id="39" name="Straight Connector 38"/>
          <p:cNvCxnSpPr>
            <a:endCxn id="30" idx="3"/>
          </p:cNvCxnSpPr>
          <p:nvPr/>
        </p:nvCxnSpPr>
        <p:spPr>
          <a:xfrm flipH="1" flipV="1">
            <a:off x="4376401" y="3402571"/>
            <a:ext cx="1449791" cy="1364453"/>
          </a:xfrm>
          <a:prstGeom prst="line">
            <a:avLst/>
          </a:prstGeom>
          <a:ln w="2857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30" idx="6"/>
          </p:cNvCxnSpPr>
          <p:nvPr/>
        </p:nvCxnSpPr>
        <p:spPr>
          <a:xfrm flipV="1">
            <a:off x="5976520" y="2631192"/>
            <a:ext cx="262156" cy="2135832"/>
          </a:xfrm>
          <a:prstGeom prst="line">
            <a:avLst/>
          </a:prstGeom>
          <a:ln w="28575" cap="flat" cmpd="sng" algn="ctr">
            <a:solidFill>
              <a:schemeClr val="accent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2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Pharmacodynamics imaging</a:t>
            </a:r>
          </a:p>
        </p:txBody>
      </p:sp>
      <p:pic>
        <p:nvPicPr>
          <p:cNvPr id="9228" name="Picture 922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98" b="96262" l="2764" r="99749">
                        <a14:foregroundMark x1="8543" y1="24766" x2="94472" y2="2616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134" y="2282317"/>
            <a:ext cx="2426418" cy="3913971"/>
          </a:xfrm>
          <a:prstGeom prst="rect">
            <a:avLst/>
          </a:prstGeom>
        </p:spPr>
      </p:pic>
      <p:cxnSp>
        <p:nvCxnSpPr>
          <p:cNvPr id="9230" name="Straight Arrow Connector 9229"/>
          <p:cNvCxnSpPr/>
          <p:nvPr/>
        </p:nvCxnSpPr>
        <p:spPr>
          <a:xfrm>
            <a:off x="1857998" y="3942766"/>
            <a:ext cx="0" cy="949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2019635" y="3942766"/>
            <a:ext cx="0" cy="949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35" name="TextBox 9234"/>
          <p:cNvSpPr txBox="1"/>
          <p:nvPr/>
        </p:nvSpPr>
        <p:spPr>
          <a:xfrm>
            <a:off x="1087634" y="4213665"/>
            <a:ext cx="76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041484" y="4213665"/>
            <a:ext cx="91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Inactive</a:t>
            </a:r>
          </a:p>
        </p:txBody>
      </p:sp>
      <p:pic>
        <p:nvPicPr>
          <p:cNvPr id="9237" name="Picture 92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875" y="1540296"/>
            <a:ext cx="3139232" cy="50952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2896" y="1984524"/>
            <a:ext cx="3030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Translocation reporter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655774" y="2793272"/>
            <a:ext cx="577472" cy="4831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36619" y="249257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nucleus</a:t>
            </a:r>
          </a:p>
        </p:txBody>
      </p:sp>
    </p:spTree>
    <p:extLst>
      <p:ext uri="{BB962C8B-B14F-4D97-AF65-F5344CB8AC3E}">
        <p14:creationId xmlns:p14="http://schemas.microsoft.com/office/powerpoint/2010/main" val="1727964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7F2F-DAB9-4A80-8B37-129B2ED5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Sensitive/Resistant separability </a:t>
            </a:r>
            <a:br>
              <a:rPr lang="en-US" dirty="0"/>
            </a:br>
            <a:r>
              <a:rPr lang="en-US" dirty="0"/>
              <a:t>Training Accuracy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EAC7694-C75F-461D-B73C-EEA05E03730B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294132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117421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32319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77130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9493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Coeficient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2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0.974441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9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load[</a:t>
                      </a:r>
                      <a:r>
                        <a:rPr lang="en-US" dirty="0" err="1"/>
                        <a:t>T.raw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-0.053883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1.289361e-26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36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nclus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4.042845e-03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0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resample_sz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1.416664e-01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50,150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1880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1C8E3D-EAF5-4B9B-87C7-6D9A5E113BD8}"/>
                  </a:ext>
                </a:extLst>
              </p:cNvPr>
              <p:cNvSpPr txBox="1"/>
              <p:nvPr/>
            </p:nvSpPr>
            <p:spPr>
              <a:xfrm>
                <a:off x="4026910" y="2313920"/>
                <a:ext cx="75519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𝑛𝑐𝑙𝑢𝑠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𝑟𝑒𝑠𝑎𝑚𝑝𝑙𝑒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1C8E3D-EAF5-4B9B-87C7-6D9A5E11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910" y="2313920"/>
                <a:ext cx="755193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2662E8C-23B4-4C7A-BAAA-17ECF13C0F27}"/>
              </a:ext>
            </a:extLst>
          </p:cNvPr>
          <p:cNvSpPr txBox="1"/>
          <p:nvPr/>
        </p:nvSpPr>
        <p:spPr>
          <a:xfrm>
            <a:off x="174379" y="2941320"/>
            <a:ext cx="3422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`normalized` had better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number of clusters has better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Longer resample sizes have better accuracy </a:t>
            </a:r>
          </a:p>
        </p:txBody>
      </p:sp>
    </p:spTree>
    <p:extLst>
      <p:ext uri="{BB962C8B-B14F-4D97-AF65-F5344CB8AC3E}">
        <p14:creationId xmlns:p14="http://schemas.microsoft.com/office/powerpoint/2010/main" val="1073495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77F2F-DAB9-4A80-8B37-129B2ED5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Sensitive/Resistant separability </a:t>
            </a:r>
            <a:br>
              <a:rPr lang="en-US" dirty="0"/>
            </a:br>
            <a:r>
              <a:rPr lang="en-US" dirty="0"/>
              <a:t>Training Accuracy 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EAC7694-C75F-461D-B73C-EEA05E03730B}"/>
              </a:ext>
            </a:extLst>
          </p:cNvPr>
          <p:cNvGraphicFramePr>
            <a:graphicFrameLocks noGrp="1"/>
          </p:cNvGraphicFramePr>
          <p:nvPr/>
        </p:nvGraphicFramePr>
        <p:xfrm>
          <a:off x="4064000" y="294132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117421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323197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77130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894930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Coeficient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4201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0.974441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9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load[</a:t>
                      </a:r>
                      <a:r>
                        <a:rPr lang="en-US" dirty="0" err="1"/>
                        <a:t>T.raw</a:t>
                      </a:r>
                      <a:r>
                        <a:rPr lang="en-US" dirty="0"/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-0.053883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1.289361e-26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36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nclus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4.042845e-03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206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resample_sz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0.000098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1.416664e-01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50,150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1880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1C8E3D-EAF5-4B9B-87C7-6D9A5E113BD8}"/>
                  </a:ext>
                </a:extLst>
              </p:cNvPr>
              <p:cNvSpPr txBox="1"/>
              <p:nvPr/>
            </p:nvSpPr>
            <p:spPr>
              <a:xfrm>
                <a:off x="4026910" y="2313920"/>
                <a:ext cx="75519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𝑎𝑐𝑐𝑢𝑟𝑎𝑐𝑦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𝑙𝑜𝑎𝑑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𝑛𝑐𝑙𝑢𝑠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𝑟𝑒𝑠𝑎𝑚𝑝𝑙𝑒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𝑠𝑧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1C8E3D-EAF5-4B9B-87C7-6D9A5E113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910" y="2313920"/>
                <a:ext cx="755193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2662E8C-23B4-4C7A-BAAA-17ECF13C0F27}"/>
              </a:ext>
            </a:extLst>
          </p:cNvPr>
          <p:cNvSpPr txBox="1"/>
          <p:nvPr/>
        </p:nvSpPr>
        <p:spPr>
          <a:xfrm>
            <a:off x="174379" y="2941320"/>
            <a:ext cx="3422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`normalized` had better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number of clusters has better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Longer resample sizes have better accuracy </a:t>
            </a:r>
          </a:p>
        </p:txBody>
      </p:sp>
    </p:spTree>
    <p:extLst>
      <p:ext uri="{BB962C8B-B14F-4D97-AF65-F5344CB8AC3E}">
        <p14:creationId xmlns:p14="http://schemas.microsoft.com/office/powerpoint/2010/main" val="3266212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648B5-9E7A-45F2-B9A1-68FF0AA1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</a:t>
            </a:r>
            <a:br>
              <a:rPr lang="en-US" dirty="0"/>
            </a:br>
            <a:r>
              <a:rPr lang="en-US" dirty="0"/>
              <a:t>Explained variance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1553AE-1D6A-40F2-905D-9B40EEC4D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" y="2072866"/>
            <a:ext cx="7388860" cy="428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1820C32-FF1F-4271-BADC-D0703985A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25" y="2184739"/>
            <a:ext cx="433387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942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96B0-1D2F-4C53-9E09-735D4EF97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Sum-of-squares (inertia)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DCBD8F6-1FBA-438E-A08C-5264CB928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" y="2068513"/>
            <a:ext cx="698628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60A3B31-F33C-46F1-B7A5-59537363D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598" y="2090737"/>
            <a:ext cx="412432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183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A1B2-76AA-4A1B-9870-90A495645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</a:t>
            </a:r>
            <a:br>
              <a:rPr lang="en-US" dirty="0"/>
            </a:br>
            <a:r>
              <a:rPr lang="en-US" dirty="0"/>
              <a:t>Concordance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36A68-021D-4997-AA40-01EE19857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7880" cy="4351338"/>
          </a:xfrm>
        </p:spPr>
        <p:txBody>
          <a:bodyPr/>
          <a:lstStyle/>
          <a:p>
            <a:r>
              <a:rPr lang="en-US" dirty="0"/>
              <a:t>Pearson correlation between each experiment </a:t>
            </a:r>
          </a:p>
          <a:p>
            <a:r>
              <a:rPr lang="en-US" dirty="0"/>
              <a:t>Row label colors: </a:t>
            </a:r>
          </a:p>
          <a:p>
            <a:pPr lvl="1"/>
            <a:r>
              <a:rPr lang="en-US" dirty="0"/>
              <a:t>Green – </a:t>
            </a:r>
            <a:r>
              <a:rPr lang="en-US" dirty="0" err="1"/>
              <a:t>nclusters</a:t>
            </a:r>
            <a:r>
              <a:rPr lang="en-US" dirty="0"/>
              <a:t> (light green = few clusters) </a:t>
            </a:r>
          </a:p>
          <a:p>
            <a:pPr lvl="1"/>
            <a:r>
              <a:rPr lang="en-US" dirty="0"/>
              <a:t>White/</a:t>
            </a:r>
            <a:r>
              <a:rPr lang="en-US" dirty="0" err="1"/>
              <a:t>balck</a:t>
            </a:r>
            <a:r>
              <a:rPr lang="en-US" dirty="0"/>
              <a:t> – load (black = normalized) </a:t>
            </a:r>
          </a:p>
          <a:p>
            <a:pPr lvl="1"/>
            <a:r>
              <a:rPr lang="en-US" dirty="0"/>
              <a:t>Red – resample size (light red = shorter time series)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63F71C8-BB1D-4E2B-9F73-9D7CA68A4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8" b="33726"/>
          <a:stretch/>
        </p:blipFill>
        <p:spPr bwMode="auto">
          <a:xfrm>
            <a:off x="5334000" y="-23341"/>
            <a:ext cx="6776720" cy="6799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9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F80A-D13C-42E2-BD5F-E8D0F1E8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Concordance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E1879-8371-499E-8381-FA6D2040E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7 cell lines have &gt; 75% concordance of being called “resistant” (across ALL experiments)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01223D3-470E-49E0-B1F3-6299AC178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360" y="1825624"/>
            <a:ext cx="5669862" cy="403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772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2C55-04B5-427C-81FB-D4B68876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Variance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AA787-8B93-4AD5-AD5F-ECF47819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 </a:t>
            </a:r>
          </a:p>
          <a:p>
            <a:pPr lvl="1"/>
            <a:r>
              <a:rPr lang="en-US" dirty="0"/>
              <a:t>Filter to within replicates </a:t>
            </a:r>
          </a:p>
          <a:p>
            <a:pPr lvl="1"/>
            <a:r>
              <a:rPr lang="en-US" dirty="0"/>
              <a:t>Calculate pairwise Pearson corr. </a:t>
            </a:r>
          </a:p>
          <a:p>
            <a:pPr lvl="1"/>
            <a:r>
              <a:rPr lang="en-US" dirty="0"/>
              <a:t>Calculate sufficient statistics </a:t>
            </a:r>
          </a:p>
          <a:p>
            <a:pPr lvl="1"/>
            <a:endParaRPr lang="en-US" dirty="0"/>
          </a:p>
          <a:p>
            <a:r>
              <a:rPr lang="en-US" dirty="0"/>
              <a:t>Low-variance (stable) models would have perfect positive correlation</a:t>
            </a:r>
          </a:p>
          <a:p>
            <a:endParaRPr lang="en-US" dirty="0"/>
          </a:p>
          <a:p>
            <a:r>
              <a:rPr lang="en-US" dirty="0"/>
              <a:t>High-variance (instable) models would have high correlation variance and 0 or negative correlation.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735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BA3BD-53C8-4FCA-946A-F9EC900A8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variance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744463C-775A-4BF3-AFA8-1471CADA921E}"/>
              </a:ext>
            </a:extLst>
          </p:cNvPr>
          <p:cNvGraphicFramePr>
            <a:graphicFrameLocks noGrp="1"/>
          </p:cNvGraphicFramePr>
          <p:nvPr/>
        </p:nvGraphicFramePr>
        <p:xfrm>
          <a:off x="362689" y="3586421"/>
          <a:ext cx="6357088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909">
                  <a:extLst>
                    <a:ext uri="{9D8B030D-6E8A-4147-A177-3AD203B41FA5}">
                      <a16:colId xmlns:a16="http://schemas.microsoft.com/office/drawing/2014/main" val="1234298123"/>
                    </a:ext>
                  </a:extLst>
                </a:gridCol>
                <a:gridCol w="1310909">
                  <a:extLst>
                    <a:ext uri="{9D8B030D-6E8A-4147-A177-3AD203B41FA5}">
                      <a16:colId xmlns:a16="http://schemas.microsoft.com/office/drawing/2014/main" val="932008516"/>
                    </a:ext>
                  </a:extLst>
                </a:gridCol>
                <a:gridCol w="1310909">
                  <a:extLst>
                    <a:ext uri="{9D8B030D-6E8A-4147-A177-3AD203B41FA5}">
                      <a16:colId xmlns:a16="http://schemas.microsoft.com/office/drawing/2014/main" val="526163557"/>
                    </a:ext>
                  </a:extLst>
                </a:gridCol>
                <a:gridCol w="1792492">
                  <a:extLst>
                    <a:ext uri="{9D8B030D-6E8A-4147-A177-3AD203B41FA5}">
                      <a16:colId xmlns:a16="http://schemas.microsoft.com/office/drawing/2014/main" val="2242151977"/>
                    </a:ext>
                  </a:extLst>
                </a:gridCol>
                <a:gridCol w="631869">
                  <a:extLst>
                    <a:ext uri="{9D8B030D-6E8A-4147-A177-3AD203B41FA5}">
                      <a16:colId xmlns:a16="http://schemas.microsoft.com/office/drawing/2014/main" val="2568459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Coef.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 (lower)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CI (upper)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8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/>
                        <a:t>Intercept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4.222236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1.429946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7.014527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/>
                        <a:t>load[</a:t>
                      </a:r>
                      <a:r>
                        <a:rPr lang="en-US" altLang="en-US" dirty="0" err="1"/>
                        <a:t>T.raw</a:t>
                      </a:r>
                      <a:r>
                        <a:rPr lang="en-US" altLang="en-US" dirty="0"/>
                        <a:t>]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-0.420407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-1.919332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1.078518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306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nclus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-0.162454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-0.229108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-0.095800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501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resample_sz</a:t>
                      </a:r>
                      <a:r>
                        <a:rPr lang="en-US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 err="1"/>
                        <a:t>sz</a:t>
                      </a:r>
                      <a:r>
                        <a:rPr lang="en-US" altLang="en-US" dirty="0"/>
                        <a:t> 0.002738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-0.018269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en-US" dirty="0"/>
                        <a:t>0.023746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5878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059491-5975-48D9-8A9C-3429E3AECF69}"/>
                  </a:ext>
                </a:extLst>
              </p:cNvPr>
              <p:cNvSpPr txBox="1"/>
              <p:nvPr/>
            </p:nvSpPr>
            <p:spPr>
              <a:xfrm>
                <a:off x="666567" y="2484666"/>
                <a:ext cx="57493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𝑐𝑜𝑟𝑟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_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~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𝐿𝑜𝑔𝑖𝑠𝑡𝑖𝑐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𝑛𝑐𝑙𝑢𝑠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𝑙𝑜𝑎𝑑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𝑟𝑒𝑠𝑎𝑚𝑝𝑙𝑒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059491-5975-48D9-8A9C-3429E3AEC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567" y="2484666"/>
                <a:ext cx="5749331" cy="307777"/>
              </a:xfrm>
              <a:prstGeom prst="rect">
                <a:avLst/>
              </a:prstGeom>
              <a:blipFill>
                <a:blip r:embed="rId2"/>
                <a:stretch>
                  <a:fillRect l="-106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>
            <a:extLst>
              <a:ext uri="{FF2B5EF4-FFF2-40B4-BE49-F238E27FC236}">
                <a16:creationId xmlns:a16="http://schemas.microsoft.com/office/drawing/2014/main" id="{39F27634-22D3-4BCF-AF18-638E99E6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753" y="1221106"/>
            <a:ext cx="5257247" cy="497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57186F-1FFE-44AE-AB84-F84FD931D2C5}"/>
              </a:ext>
            </a:extLst>
          </p:cNvPr>
          <p:cNvSpPr txBox="1"/>
          <p:nvPr/>
        </p:nvSpPr>
        <p:spPr>
          <a:xfrm>
            <a:off x="8771861" y="886066"/>
            <a:ext cx="220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Single-variate Logistic</a:t>
            </a:r>
          </a:p>
        </p:txBody>
      </p:sp>
    </p:spTree>
    <p:extLst>
      <p:ext uri="{BB962C8B-B14F-4D97-AF65-F5344CB8AC3E}">
        <p14:creationId xmlns:p14="http://schemas.microsoft.com/office/powerpoint/2010/main" val="2302570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D67A4-F88F-404B-A2EC-EFF1ACDD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Config. </a:t>
            </a:r>
            <a:br>
              <a:rPr lang="en-US" dirty="0"/>
            </a:br>
            <a:r>
              <a:rPr lang="en-US" dirty="0"/>
              <a:t>Parameters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E0002-C709-4124-85ED-176BC117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22466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config parameters with </a:t>
            </a:r>
            <a:r>
              <a:rPr lang="en-US" dirty="0" err="1"/>
              <a:t>min_corr</a:t>
            </a:r>
            <a:r>
              <a:rPr lang="en-US" dirty="0"/>
              <a:t> &gt; 0.85</a:t>
            </a:r>
          </a:p>
          <a:p>
            <a:r>
              <a:rPr lang="en-US" dirty="0"/>
              <a:t>High number of clusters become unstable </a:t>
            </a:r>
          </a:p>
          <a:p>
            <a:r>
              <a:rPr lang="en-US" dirty="0"/>
              <a:t>‘raw’ seems to be slightly more stable </a:t>
            </a:r>
          </a:p>
        </p:txBody>
      </p:sp>
      <p:pic>
        <p:nvPicPr>
          <p:cNvPr id="10246" name="Picture 6">
            <a:extLst>
              <a:ext uri="{FF2B5EF4-FFF2-40B4-BE49-F238E27FC236}">
                <a16:creationId xmlns:a16="http://schemas.microsoft.com/office/drawing/2014/main" id="{1E996B1A-4CC6-457A-9402-917C50953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21"/>
          <a:stretch/>
        </p:blipFill>
        <p:spPr bwMode="auto">
          <a:xfrm>
            <a:off x="6405785" y="681037"/>
            <a:ext cx="4719416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180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F63B406-F090-43AB-92AF-24F2E08C2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7"/>
          <a:stretch/>
        </p:blipFill>
        <p:spPr bwMode="auto">
          <a:xfrm>
            <a:off x="440919" y="743062"/>
            <a:ext cx="4771161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6D10BDA3-2754-43F2-854D-874F663CE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67"/>
          <a:stretch/>
        </p:blipFill>
        <p:spPr bwMode="auto">
          <a:xfrm>
            <a:off x="6405785" y="681037"/>
            <a:ext cx="4771162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5BE6F5-9DB1-4E93-82C2-12E3572CB7C5}"/>
              </a:ext>
            </a:extLst>
          </p:cNvPr>
          <p:cNvSpPr txBox="1"/>
          <p:nvPr/>
        </p:nvSpPr>
        <p:spPr>
          <a:xfrm>
            <a:off x="1254642" y="244549"/>
            <a:ext cx="327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Configs with mean Accuracy ==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BB3C4-BAD8-4E85-96FD-805D048D2DCB}"/>
              </a:ext>
            </a:extLst>
          </p:cNvPr>
          <p:cNvSpPr txBox="1"/>
          <p:nvPr/>
        </p:nvSpPr>
        <p:spPr>
          <a:xfrm>
            <a:off x="8452884" y="343972"/>
            <a:ext cx="150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 Configs</a:t>
            </a:r>
          </a:p>
        </p:txBody>
      </p:sp>
    </p:spTree>
    <p:extLst>
      <p:ext uri="{BB962C8B-B14F-4D97-AF65-F5344CB8AC3E}">
        <p14:creationId xmlns:p14="http://schemas.microsoft.com/office/powerpoint/2010/main" val="124519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34755" y="2594895"/>
            <a:ext cx="1120456" cy="11204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Image analysis pipeline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8282" y="1767070"/>
            <a:ext cx="1188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/>
              <a:t>ilastik</a:t>
            </a:r>
            <a:endParaRPr lang="en-US" sz="3200" b="1" u="sng" dirty="0"/>
          </a:p>
        </p:txBody>
      </p:sp>
      <p:sp>
        <p:nvSpPr>
          <p:cNvPr id="4" name="Oval 3"/>
          <p:cNvSpPr/>
          <p:nvPr/>
        </p:nvSpPr>
        <p:spPr>
          <a:xfrm>
            <a:off x="375386" y="2787400"/>
            <a:ext cx="788469" cy="788469"/>
          </a:xfrm>
          <a:prstGeom prst="ellipse">
            <a:avLst/>
          </a:prstGeom>
          <a:solidFill>
            <a:srgbClr val="BD36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34755" y="3818971"/>
            <a:ext cx="1120456" cy="11204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75386" y="4011476"/>
            <a:ext cx="788469" cy="788469"/>
          </a:xfrm>
          <a:prstGeom prst="ellipse">
            <a:avLst/>
          </a:prstGeom>
          <a:solidFill>
            <a:srgbClr val="BD36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495842" y="2814419"/>
            <a:ext cx="788469" cy="788469"/>
          </a:xfrm>
          <a:prstGeom prst="ellipse">
            <a:avLst/>
          </a:prstGeom>
          <a:solidFill>
            <a:srgbClr val="BD36C0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495842" y="3984964"/>
            <a:ext cx="788469" cy="788469"/>
          </a:xfrm>
          <a:prstGeom prst="ellipse">
            <a:avLst/>
          </a:prstGeom>
          <a:solidFill>
            <a:srgbClr val="BD36C0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88758" y="5321503"/>
            <a:ext cx="2181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Nucleus classification</a:t>
            </a:r>
          </a:p>
          <a:p>
            <a:r>
              <a:rPr lang="en-US" dirty="0"/>
              <a:t>(machine learning)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68379" y="1754860"/>
            <a:ext cx="21689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Cell Profiler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76539" r="71389" b="13919"/>
          <a:stretch/>
        </p:blipFill>
        <p:spPr>
          <a:xfrm>
            <a:off x="3096552" y="2814419"/>
            <a:ext cx="2870330" cy="198314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281150" y="5329861"/>
            <a:ext cx="250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Cytoplasm classification</a:t>
            </a:r>
          </a:p>
          <a:p>
            <a:r>
              <a:rPr lang="en-US" dirty="0"/>
              <a:t>(dilation with fixed pixel)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94986" y="1754859"/>
            <a:ext cx="1998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FIJI </a:t>
            </a:r>
            <a:r>
              <a:rPr lang="en-US" sz="3200" b="1" u="sng" dirty="0" err="1"/>
              <a:t>ImageJ</a:t>
            </a:r>
            <a:endParaRPr lang="en-US" sz="3200" b="1" u="sng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6"/>
          <a:srcRect l="-204" t="35510" r="-672" b="20475"/>
          <a:stretch/>
        </p:blipFill>
        <p:spPr>
          <a:xfrm>
            <a:off x="6224867" y="2814419"/>
            <a:ext cx="3166712" cy="224268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389930" y="5329861"/>
            <a:ext cx="253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 </a:t>
            </a:r>
            <a:r>
              <a:rPr lang="en-US" dirty="0" err="1"/>
              <a:t>hypserstacks</a:t>
            </a:r>
            <a:br>
              <a:rPr lang="en-US" dirty="0"/>
            </a:br>
            <a:r>
              <a:rPr lang="en-US" dirty="0"/>
              <a:t>with metadata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135480" y="1767069"/>
            <a:ext cx="1239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Imaris</a:t>
            </a:r>
          </a:p>
        </p:txBody>
      </p:sp>
      <p:pic>
        <p:nvPicPr>
          <p:cNvPr id="50" name="Experiment-1427_[ii189_Experiment-1427_Image_190]_[ims1_2020-01-13T19-54-20_track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12879" y="2695074"/>
            <a:ext cx="2830219" cy="200205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418296" y="5329861"/>
            <a:ext cx="267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tracking &amp; data export</a:t>
            </a:r>
          </a:p>
        </p:txBody>
      </p:sp>
    </p:spTree>
    <p:extLst>
      <p:ext uri="{BB962C8B-B14F-4D97-AF65-F5344CB8AC3E}">
        <p14:creationId xmlns:p14="http://schemas.microsoft.com/office/powerpoint/2010/main" val="113612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2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8010-F961-480B-B13C-9C05423E5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Config.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F9DC-7F4B-46CC-A973-AC2B04961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8953" cy="4351338"/>
          </a:xfrm>
        </p:spPr>
        <p:txBody>
          <a:bodyPr/>
          <a:lstStyle/>
          <a:p>
            <a:r>
              <a:rPr lang="en-US" dirty="0"/>
              <a:t>Resample size = 125</a:t>
            </a:r>
          </a:p>
          <a:p>
            <a:r>
              <a:rPr lang="en-US" dirty="0"/>
              <a:t># clusters = 10</a:t>
            </a:r>
          </a:p>
          <a:p>
            <a:r>
              <a:rPr lang="en-US" dirty="0"/>
              <a:t>Pre-processing = ‘normalized’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243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8B72-057B-4852-BC3D-972A03919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C3B0A-F7C0-473C-88DE-191D7AFBA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Train/make calls within cell line &amp; drug: </a:t>
            </a:r>
          </a:p>
          <a:p>
            <a:pPr lvl="1"/>
            <a:r>
              <a:rPr lang="en-US" b="1" dirty="0"/>
              <a:t>SKBR3 Neratinib </a:t>
            </a:r>
          </a:p>
          <a:p>
            <a:pPr lvl="1"/>
            <a:r>
              <a:rPr lang="en-US" b="1" dirty="0"/>
              <a:t>SKBR3 Trastuzumab</a:t>
            </a:r>
          </a:p>
          <a:p>
            <a:pPr lvl="1"/>
            <a:r>
              <a:rPr lang="en-US" dirty="0"/>
              <a:t>EFM192A Neratinib</a:t>
            </a:r>
          </a:p>
          <a:p>
            <a:pPr lvl="1"/>
            <a:r>
              <a:rPr lang="en-US" dirty="0"/>
              <a:t>EFM192A Trastuzumab </a:t>
            </a:r>
          </a:p>
          <a:p>
            <a:r>
              <a:rPr lang="en-US" dirty="0"/>
              <a:t>For each: </a:t>
            </a:r>
          </a:p>
          <a:p>
            <a:pPr lvl="1"/>
            <a:r>
              <a:rPr lang="en-US" dirty="0"/>
              <a:t>Identify stable </a:t>
            </a:r>
            <a:r>
              <a:rPr lang="en-US" dirty="0" err="1"/>
              <a:t>hyperparam</a:t>
            </a:r>
            <a:r>
              <a:rPr lang="en-US" dirty="0"/>
              <a:t>. configuration using sensitivity analysis </a:t>
            </a:r>
          </a:p>
          <a:p>
            <a:pPr lvl="1"/>
            <a:r>
              <a:rPr lang="en-US" dirty="0"/>
              <a:t>Run pipeline </a:t>
            </a:r>
          </a:p>
          <a:p>
            <a:pPr lvl="1"/>
            <a:r>
              <a:rPr lang="en-US" dirty="0"/>
              <a:t>Rank mutants by probability of being resistant + 0.5 probability cutoff </a:t>
            </a:r>
          </a:p>
          <a:p>
            <a:r>
              <a:rPr lang="en-US" dirty="0"/>
              <a:t>Samuel to select top X for validation </a:t>
            </a:r>
          </a:p>
          <a:p>
            <a:pPr lvl="1"/>
            <a:r>
              <a:rPr lang="en-US" dirty="0" err="1"/>
              <a:t>Incucyte</a:t>
            </a:r>
            <a:r>
              <a:rPr lang="en-US" dirty="0"/>
              <a:t> (growth + death)</a:t>
            </a:r>
          </a:p>
          <a:p>
            <a:pPr lvl="1"/>
            <a:r>
              <a:rPr lang="en-US" dirty="0"/>
              <a:t>MCF10A live cell reporter imaging </a:t>
            </a:r>
          </a:p>
          <a:p>
            <a:pPr lvl="2"/>
            <a:r>
              <a:rPr lang="en-US" dirty="0"/>
              <a:t>???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01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How to quantify reporter activity?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418DB4-5A69-4238-B0F2-0BEE0E95915E}"/>
                  </a:ext>
                </a:extLst>
              </p:cNvPr>
              <p:cNvSpPr/>
              <p:nvPr/>
            </p:nvSpPr>
            <p:spPr>
              <a:xfrm>
                <a:off x="753341" y="1456259"/>
                <a:ext cx="10486470" cy="85164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R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𝑒𝑝𝑜𝑟𝑡𝑒𝑟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𝑐𝑡𝑖𝑣𝑖𝑡𝑦</m:t>
                    </m:r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𝑅𝐴</m:t>
                        </m:r>
                      </m:e>
                    </m:d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𝑀𝑒𝑎𝑛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𝑖𝑛𝑡𝑒𝑛𝑠𝑖𝑡𝑦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𝑐𝑜𝑚𝑝𝑎𝑟𝑡𝑚𝑒𝑛𝑡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𝑎𝑐𝑡𝑖𝑣𝑒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𝑀𝑒𝑎𝑛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𝑖𝑛𝑡𝑒𝑛𝑠𝑖𝑡𝑦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𝑐𝑜𝑚𝑝𝑎𝑟𝑡𝑚𝑒𝑛𝑡</m:t>
                            </m:r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𝑖𝑛𝑎𝑐𝑡𝑖𝑣𝑒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418DB4-5A69-4238-B0F2-0BEE0E9591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41" y="1456259"/>
                <a:ext cx="10486470" cy="851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8189" y="2314639"/>
                <a:ext cx="11875624" cy="1106433"/>
              </a:xfrm>
              <a:solidFill>
                <a:schemeClr val="bg1">
                  <a:lumMod val="85000"/>
                </a:schemeClr>
              </a:solidFill>
              <a:ln w="3810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𝑹𝒆𝒑𝒐𝒓𝒕𝒆𝒓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𝑨𝒄𝒕𝒊𝒗𝒊𝒕𝒚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baseline="-25000" smtClean="0">
                          <a:latin typeface="Cambria Math" panose="02040503050406030204" pitchFamily="18" charset="0"/>
                        </a:rPr>
                        <m:t>𝑺𝒄𝒐𝒓𝒆</m:t>
                      </m:r>
                      <m:r>
                        <a:rPr lang="en-US" i="1" baseline="-2500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baseline="-2500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𝑒𝑝𝑜𝑟𝑡𝑒𝑟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𝑐𝑡𝑖𝑣𝑖𝑡𝑦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𝑒𝑝𝑜𝑟𝑡𝑒𝑟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𝑐𝑡𝑖𝑣𝑖𝑡𝑦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𝑅𝑒𝑝𝑜𝑟𝑡𝑒𝑟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𝐴𝑐𝑡𝑖𝑣𝑖𝑡𝑦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baseline="-2500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𝑅𝑒𝑝𝑜𝑟𝑡𝑒𝑟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𝐴𝑐𝑡𝑖𝑣𝑖𝑡𝑦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189" y="2314639"/>
                <a:ext cx="11875624" cy="1106433"/>
              </a:xfr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HDHB_Untreated_GF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94877" y="3587064"/>
            <a:ext cx="4613856" cy="32709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46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Imaging analysis pipeline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1756" y="1491916"/>
            <a:ext cx="21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CombineTools_abs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5" y="2650518"/>
            <a:ext cx="2730002" cy="2730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50" y="2650518"/>
            <a:ext cx="2730002" cy="27300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CC098F5-B372-4E9B-B79D-C3BBDE484F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102" b="50711"/>
          <a:stretch/>
        </p:blipFill>
        <p:spPr>
          <a:xfrm>
            <a:off x="5840400" y="2516109"/>
            <a:ext cx="3046987" cy="31916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C098F5-B372-4E9B-B79D-C3BBDE484F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17" t="49537" r="19385" b="1174"/>
          <a:stretch/>
        </p:blipFill>
        <p:spPr>
          <a:xfrm>
            <a:off x="9015133" y="2516109"/>
            <a:ext cx="3046987" cy="3191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6673" y="598512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cell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17739" y="5985124"/>
            <a:ext cx="939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46509" y="5707781"/>
            <a:ext cx="486075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584754" y="5964269"/>
            <a:ext cx="486075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942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6781"/>
            <a:ext cx="10515600" cy="375226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Goal #1 -- identify </a:t>
            </a:r>
            <a:r>
              <a:rPr lang="en-US" b="1" i="1" dirty="0"/>
              <a:t>more patients </a:t>
            </a:r>
            <a:r>
              <a:rPr lang="en-US" i="1" dirty="0"/>
              <a:t>who can benefit from HER2 inhibition</a:t>
            </a:r>
          </a:p>
          <a:p>
            <a:pPr marL="0" indent="0">
              <a:buNone/>
            </a:pPr>
            <a:r>
              <a:rPr lang="en-US" dirty="0"/>
              <a:t>Goal #2 – </a:t>
            </a:r>
            <a:r>
              <a:rPr lang="en-US" b="1" dirty="0"/>
              <a:t>stop tumors from coming back </a:t>
            </a:r>
            <a:r>
              <a:rPr lang="en-US" dirty="0"/>
              <a:t>by targeting the 		      	      drug resistance mechanism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HER2 targeted therapy has NOT reached its full potential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1857000"/>
            <a:ext cx="2708755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/>
              <a:t>OPPORTUNITIES: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981807" y="4291675"/>
          <a:ext cx="3997570" cy="2398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/>
        </p:nvGraphicFramePr>
        <p:xfrm>
          <a:off x="7180387" y="4291675"/>
          <a:ext cx="3997570" cy="2398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Right Arrow 3"/>
          <p:cNvSpPr/>
          <p:nvPr/>
        </p:nvSpPr>
        <p:spPr>
          <a:xfrm>
            <a:off x="5251940" y="5231427"/>
            <a:ext cx="1652953" cy="36927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&quot;No&quot; Symbol 8"/>
          <p:cNvSpPr/>
          <p:nvPr/>
        </p:nvSpPr>
        <p:spPr>
          <a:xfrm>
            <a:off x="1683726" y="4212912"/>
            <a:ext cx="2593731" cy="2593731"/>
          </a:xfrm>
          <a:prstGeom prst="noSmoking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C10C9B-F860-4453-8B53-AEBEC9B9CF30}"/>
              </a:ext>
            </a:extLst>
          </p:cNvPr>
          <p:cNvSpPr/>
          <p:nvPr/>
        </p:nvSpPr>
        <p:spPr>
          <a:xfrm>
            <a:off x="838200" y="2804160"/>
            <a:ext cx="1042924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2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https://ars.els-cdn.com/content/image/1-s2.0-S1044579X20300493-gr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" b="46039"/>
          <a:stretch/>
        </p:blipFill>
        <p:spPr bwMode="auto">
          <a:xfrm>
            <a:off x="2828423" y="3626565"/>
            <a:ext cx="6826139" cy="202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39984" y="4189592"/>
            <a:ext cx="127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Protein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39985" y="2382437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DNA</a:t>
            </a:r>
          </a:p>
        </p:txBody>
      </p:sp>
      <p:pic>
        <p:nvPicPr>
          <p:cNvPr id="25" name="Picture 4" descr="[optional image description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446" y="2169272"/>
            <a:ext cx="1509275" cy="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Which patient can receive HER2 targeted therapy?</a:t>
            </a:r>
          </a:p>
        </p:txBody>
      </p:sp>
      <p:pic>
        <p:nvPicPr>
          <p:cNvPr id="34" name="Picture 4" descr="[optional image description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611" y="1838254"/>
            <a:ext cx="1509275" cy="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[optional image description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28" y="1859128"/>
            <a:ext cx="1509275" cy="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[optional image description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127" y="2539797"/>
            <a:ext cx="1509275" cy="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[optional image description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150" y="2610134"/>
            <a:ext cx="1509275" cy="90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Left Arrow 25"/>
          <p:cNvSpPr/>
          <p:nvPr/>
        </p:nvSpPr>
        <p:spPr>
          <a:xfrm>
            <a:off x="2233061" y="5584257"/>
            <a:ext cx="2242685" cy="829572"/>
          </a:xfrm>
          <a:prstGeom prst="lef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HER2 negative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610501" y="5792100"/>
            <a:ext cx="3330341" cy="41388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Spectrum of HER2 low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8075596" y="5584258"/>
            <a:ext cx="2240280" cy="829571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HER2 positive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828423" y="1837060"/>
            <a:ext cx="1647323" cy="162551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610501" y="1837060"/>
            <a:ext cx="5044061" cy="1625516"/>
          </a:xfrm>
          <a:prstGeom prst="round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58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453135"/>
            <a:ext cx="12192000" cy="868755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HER2 mutation is NOT qualified for HER2 targeted therapy</a:t>
            </a:r>
          </a:p>
        </p:txBody>
      </p:sp>
      <p:sp>
        <p:nvSpPr>
          <p:cNvPr id="20" name="Oval 19"/>
          <p:cNvSpPr/>
          <p:nvPr/>
        </p:nvSpPr>
        <p:spPr>
          <a:xfrm>
            <a:off x="386861" y="2567354"/>
            <a:ext cx="3525716" cy="352571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3698" y="2754191"/>
            <a:ext cx="3152043" cy="3152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 rot="4500000">
            <a:off x="1355270" y="2415687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Freeform 23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 rot="12115284">
            <a:off x="170244" y="3656635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Freeform 28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 rot="13723026">
            <a:off x="2635854" y="5409688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8" name="Freeform 37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Oval 41"/>
          <p:cNvSpPr/>
          <p:nvPr/>
        </p:nvSpPr>
        <p:spPr>
          <a:xfrm>
            <a:off x="4609188" y="2556131"/>
            <a:ext cx="3525716" cy="352571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796025" y="2742968"/>
            <a:ext cx="3152043" cy="315204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 rot="4500000">
            <a:off x="5577597" y="2404464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7" name="Freeform 46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 rot="12115284">
            <a:off x="4392571" y="3645412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0" name="Freeform 49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 rot="13723026">
            <a:off x="6858181" y="5398465"/>
            <a:ext cx="742726" cy="677008"/>
            <a:chOff x="1918922" y="1943100"/>
            <a:chExt cx="1202347" cy="677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>
              <a:off x="1943100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53"/>
            <p:cNvSpPr/>
            <p:nvPr/>
          </p:nvSpPr>
          <p:spPr>
            <a:xfrm flipH="1">
              <a:off x="1918922" y="1943100"/>
              <a:ext cx="1178169" cy="677008"/>
            </a:xfrm>
            <a:custGeom>
              <a:avLst/>
              <a:gdLst>
                <a:gd name="connsiteX0" fmla="*/ 0 w 1178169"/>
                <a:gd name="connsiteY0" fmla="*/ 0 h 677008"/>
                <a:gd name="connsiteX1" fmla="*/ 246185 w 1178169"/>
                <a:gd name="connsiteY1" fmla="*/ 246185 h 677008"/>
                <a:gd name="connsiteX2" fmla="*/ 272562 w 1178169"/>
                <a:gd name="connsiteY2" fmla="*/ 263769 h 677008"/>
                <a:gd name="connsiteX3" fmla="*/ 325315 w 1178169"/>
                <a:gd name="connsiteY3" fmla="*/ 298938 h 677008"/>
                <a:gd name="connsiteX4" fmla="*/ 501162 w 1178169"/>
                <a:gd name="connsiteY4" fmla="*/ 342900 h 677008"/>
                <a:gd name="connsiteX5" fmla="*/ 553915 w 1178169"/>
                <a:gd name="connsiteY5" fmla="*/ 351692 h 677008"/>
                <a:gd name="connsiteX6" fmla="*/ 685800 w 1178169"/>
                <a:gd name="connsiteY6" fmla="*/ 369277 h 677008"/>
                <a:gd name="connsiteX7" fmla="*/ 791308 w 1178169"/>
                <a:gd name="connsiteY7" fmla="*/ 386862 h 677008"/>
                <a:gd name="connsiteX8" fmla="*/ 870438 w 1178169"/>
                <a:gd name="connsiteY8" fmla="*/ 413238 h 677008"/>
                <a:gd name="connsiteX9" fmla="*/ 896815 w 1178169"/>
                <a:gd name="connsiteY9" fmla="*/ 422031 h 677008"/>
                <a:gd name="connsiteX10" fmla="*/ 958362 w 1178169"/>
                <a:gd name="connsiteY10" fmla="*/ 439615 h 677008"/>
                <a:gd name="connsiteX11" fmla="*/ 1011115 w 1178169"/>
                <a:gd name="connsiteY11" fmla="*/ 474785 h 677008"/>
                <a:gd name="connsiteX12" fmla="*/ 1037492 w 1178169"/>
                <a:gd name="connsiteY12" fmla="*/ 492369 h 677008"/>
                <a:gd name="connsiteX13" fmla="*/ 1081454 w 1178169"/>
                <a:gd name="connsiteY13" fmla="*/ 536331 h 677008"/>
                <a:gd name="connsiteX14" fmla="*/ 1099038 w 1178169"/>
                <a:gd name="connsiteY14" fmla="*/ 562708 h 677008"/>
                <a:gd name="connsiteX15" fmla="*/ 1143000 w 1178169"/>
                <a:gd name="connsiteY15" fmla="*/ 615462 h 677008"/>
                <a:gd name="connsiteX16" fmla="*/ 1151792 w 1178169"/>
                <a:gd name="connsiteY16" fmla="*/ 641838 h 677008"/>
                <a:gd name="connsiteX17" fmla="*/ 1178169 w 1178169"/>
                <a:gd name="connsiteY17" fmla="*/ 677008 h 67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78169" h="677008">
                  <a:moveTo>
                    <a:pt x="0" y="0"/>
                  </a:moveTo>
                  <a:cubicBezTo>
                    <a:pt x="82062" y="82062"/>
                    <a:pt x="162789" y="165480"/>
                    <a:pt x="246185" y="246185"/>
                  </a:cubicBezTo>
                  <a:cubicBezTo>
                    <a:pt x="253778" y="253533"/>
                    <a:pt x="264444" y="257004"/>
                    <a:pt x="272562" y="263769"/>
                  </a:cubicBezTo>
                  <a:cubicBezTo>
                    <a:pt x="316470" y="300359"/>
                    <a:pt x="278959" y="283487"/>
                    <a:pt x="325315" y="298938"/>
                  </a:cubicBezTo>
                  <a:cubicBezTo>
                    <a:pt x="412296" y="356926"/>
                    <a:pt x="356988" y="332602"/>
                    <a:pt x="501162" y="342900"/>
                  </a:cubicBezTo>
                  <a:cubicBezTo>
                    <a:pt x="518746" y="345831"/>
                    <a:pt x="536267" y="349171"/>
                    <a:pt x="553915" y="351692"/>
                  </a:cubicBezTo>
                  <a:cubicBezTo>
                    <a:pt x="616124" y="360579"/>
                    <a:pt x="626028" y="359315"/>
                    <a:pt x="685800" y="369277"/>
                  </a:cubicBezTo>
                  <a:cubicBezTo>
                    <a:pt x="840140" y="394999"/>
                    <a:pt x="590083" y="358113"/>
                    <a:pt x="791308" y="386862"/>
                  </a:cubicBezTo>
                  <a:lnTo>
                    <a:pt x="870438" y="413238"/>
                  </a:lnTo>
                  <a:cubicBezTo>
                    <a:pt x="879230" y="416169"/>
                    <a:pt x="887824" y="419783"/>
                    <a:pt x="896815" y="422031"/>
                  </a:cubicBezTo>
                  <a:cubicBezTo>
                    <a:pt x="940976" y="433071"/>
                    <a:pt x="920521" y="427002"/>
                    <a:pt x="958362" y="439615"/>
                  </a:cubicBezTo>
                  <a:lnTo>
                    <a:pt x="1011115" y="474785"/>
                  </a:lnTo>
                  <a:lnTo>
                    <a:pt x="1037492" y="492369"/>
                  </a:lnTo>
                  <a:cubicBezTo>
                    <a:pt x="1084388" y="562712"/>
                    <a:pt x="1022835" y="477711"/>
                    <a:pt x="1081454" y="536331"/>
                  </a:cubicBezTo>
                  <a:cubicBezTo>
                    <a:pt x="1088926" y="543803"/>
                    <a:pt x="1092273" y="554590"/>
                    <a:pt x="1099038" y="562708"/>
                  </a:cubicBezTo>
                  <a:cubicBezTo>
                    <a:pt x="1155459" y="630414"/>
                    <a:pt x="1099335" y="549966"/>
                    <a:pt x="1143000" y="615462"/>
                  </a:cubicBezTo>
                  <a:cubicBezTo>
                    <a:pt x="1145931" y="624254"/>
                    <a:pt x="1147647" y="633549"/>
                    <a:pt x="1151792" y="641838"/>
                  </a:cubicBezTo>
                  <a:cubicBezTo>
                    <a:pt x="1161733" y="661719"/>
                    <a:pt x="1165806" y="664643"/>
                    <a:pt x="1178169" y="677008"/>
                  </a:cubicBezTo>
                </a:path>
              </a:pathLst>
            </a:cu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1829759" y="2468037"/>
            <a:ext cx="948955" cy="10202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944267" y="2252039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HER2*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6015608" y="2478239"/>
            <a:ext cx="9156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200723" y="1624425"/>
            <a:ext cx="1890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Normal cell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796025" y="1624425"/>
            <a:ext cx="2916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HER2 mutated cell</a:t>
            </a:r>
          </a:p>
        </p:txBody>
      </p:sp>
      <p:sp>
        <p:nvSpPr>
          <p:cNvPr id="64" name="Oval 63"/>
          <p:cNvSpPr/>
          <p:nvPr/>
        </p:nvSpPr>
        <p:spPr>
          <a:xfrm>
            <a:off x="1370285" y="4480549"/>
            <a:ext cx="1147396" cy="1147396"/>
          </a:xfrm>
          <a:prstGeom prst="ellipse">
            <a:avLst/>
          </a:prstGeom>
          <a:solidFill>
            <a:srgbClr val="A86E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 rot="3659515">
            <a:off x="1532937" y="4992003"/>
            <a:ext cx="499048" cy="230066"/>
            <a:chOff x="800100" y="2518714"/>
            <a:chExt cx="781946" cy="360484"/>
          </a:xfrm>
        </p:grpSpPr>
        <p:sp>
          <p:nvSpPr>
            <p:cNvPr id="66" name="Freeform 65"/>
            <p:cNvSpPr/>
            <p:nvPr/>
          </p:nvSpPr>
          <p:spPr>
            <a:xfrm>
              <a:off x="800100" y="2558000"/>
              <a:ext cx="747529" cy="281915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 rot="922722" flipH="1">
              <a:off x="834517" y="2518714"/>
              <a:ext cx="747529" cy="360484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 rot="3659515">
            <a:off x="1905949" y="4884372"/>
            <a:ext cx="499048" cy="230066"/>
            <a:chOff x="800100" y="2518714"/>
            <a:chExt cx="781946" cy="360484"/>
          </a:xfrm>
        </p:grpSpPr>
        <p:sp>
          <p:nvSpPr>
            <p:cNvPr id="69" name="Freeform 68"/>
            <p:cNvSpPr/>
            <p:nvPr/>
          </p:nvSpPr>
          <p:spPr>
            <a:xfrm>
              <a:off x="800100" y="2558000"/>
              <a:ext cx="747529" cy="281915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922722" flipH="1">
              <a:off x="834517" y="2518714"/>
              <a:ext cx="747529" cy="360484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Oval 70"/>
          <p:cNvSpPr/>
          <p:nvPr/>
        </p:nvSpPr>
        <p:spPr>
          <a:xfrm>
            <a:off x="5499194" y="4382245"/>
            <a:ext cx="1147396" cy="1147396"/>
          </a:xfrm>
          <a:prstGeom prst="ellipse">
            <a:avLst/>
          </a:prstGeom>
          <a:solidFill>
            <a:srgbClr val="A86E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 rot="3659515">
            <a:off x="5661846" y="4893699"/>
            <a:ext cx="499048" cy="230066"/>
            <a:chOff x="800100" y="2518714"/>
            <a:chExt cx="781946" cy="360484"/>
          </a:xfrm>
        </p:grpSpPr>
        <p:sp>
          <p:nvSpPr>
            <p:cNvPr id="73" name="Freeform 72"/>
            <p:cNvSpPr/>
            <p:nvPr/>
          </p:nvSpPr>
          <p:spPr>
            <a:xfrm>
              <a:off x="800100" y="2558000"/>
              <a:ext cx="747529" cy="281915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922722" flipH="1">
              <a:off x="834517" y="2518714"/>
              <a:ext cx="747529" cy="360484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 rot="3659515">
            <a:off x="6034858" y="4786068"/>
            <a:ext cx="499048" cy="230066"/>
            <a:chOff x="800100" y="2518714"/>
            <a:chExt cx="781946" cy="360484"/>
          </a:xfrm>
        </p:grpSpPr>
        <p:sp>
          <p:nvSpPr>
            <p:cNvPr id="76" name="Freeform 75"/>
            <p:cNvSpPr/>
            <p:nvPr/>
          </p:nvSpPr>
          <p:spPr>
            <a:xfrm>
              <a:off x="800100" y="2558000"/>
              <a:ext cx="747529" cy="281915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/>
            <p:cNvSpPr/>
            <p:nvPr/>
          </p:nvSpPr>
          <p:spPr>
            <a:xfrm rot="922722" flipH="1">
              <a:off x="834517" y="2518714"/>
              <a:ext cx="747529" cy="360484"/>
            </a:xfrm>
            <a:custGeom>
              <a:avLst/>
              <a:gdLst>
                <a:gd name="connsiteX0" fmla="*/ 0 w 747529"/>
                <a:gd name="connsiteY0" fmla="*/ 0 h 360484"/>
                <a:gd name="connsiteX1" fmla="*/ 123092 w 747529"/>
                <a:gd name="connsiteY1" fmla="*/ 246184 h 360484"/>
                <a:gd name="connsiteX2" fmla="*/ 149469 w 747529"/>
                <a:gd name="connsiteY2" fmla="*/ 254976 h 360484"/>
                <a:gd name="connsiteX3" fmla="*/ 219808 w 747529"/>
                <a:gd name="connsiteY3" fmla="*/ 246184 h 360484"/>
                <a:gd name="connsiteX4" fmla="*/ 298938 w 747529"/>
                <a:gd name="connsiteY4" fmla="*/ 202223 h 360484"/>
                <a:gd name="connsiteX5" fmla="*/ 325315 w 747529"/>
                <a:gd name="connsiteY5" fmla="*/ 175846 h 360484"/>
                <a:gd name="connsiteX6" fmla="*/ 378069 w 747529"/>
                <a:gd name="connsiteY6" fmla="*/ 140676 h 360484"/>
                <a:gd name="connsiteX7" fmla="*/ 404446 w 747529"/>
                <a:gd name="connsiteY7" fmla="*/ 123092 h 360484"/>
                <a:gd name="connsiteX8" fmla="*/ 430823 w 747529"/>
                <a:gd name="connsiteY8" fmla="*/ 105507 h 360484"/>
                <a:gd name="connsiteX9" fmla="*/ 483577 w 747529"/>
                <a:gd name="connsiteY9" fmla="*/ 87923 h 360484"/>
                <a:gd name="connsiteX10" fmla="*/ 545123 w 747529"/>
                <a:gd name="connsiteY10" fmla="*/ 96715 h 360484"/>
                <a:gd name="connsiteX11" fmla="*/ 597877 w 747529"/>
                <a:gd name="connsiteY11" fmla="*/ 131884 h 360484"/>
                <a:gd name="connsiteX12" fmla="*/ 624254 w 747529"/>
                <a:gd name="connsiteY12" fmla="*/ 140676 h 360484"/>
                <a:gd name="connsiteX13" fmla="*/ 641838 w 747529"/>
                <a:gd name="connsiteY13" fmla="*/ 167053 h 360484"/>
                <a:gd name="connsiteX14" fmla="*/ 685800 w 747529"/>
                <a:gd name="connsiteY14" fmla="*/ 211015 h 360484"/>
                <a:gd name="connsiteX15" fmla="*/ 703385 w 747529"/>
                <a:gd name="connsiteY15" fmla="*/ 263769 h 360484"/>
                <a:gd name="connsiteX16" fmla="*/ 720969 w 747529"/>
                <a:gd name="connsiteY16" fmla="*/ 290146 h 360484"/>
                <a:gd name="connsiteX17" fmla="*/ 729762 w 747529"/>
                <a:gd name="connsiteY17" fmla="*/ 316523 h 360484"/>
                <a:gd name="connsiteX18" fmla="*/ 747346 w 747529"/>
                <a:gd name="connsiteY18" fmla="*/ 360484 h 36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7529" h="360484">
                  <a:moveTo>
                    <a:pt x="0" y="0"/>
                  </a:moveTo>
                  <a:cubicBezTo>
                    <a:pt x="41031" y="82061"/>
                    <a:pt x="76693" y="167034"/>
                    <a:pt x="123092" y="246184"/>
                  </a:cubicBezTo>
                  <a:cubicBezTo>
                    <a:pt x="127779" y="254179"/>
                    <a:pt x="140201" y="254976"/>
                    <a:pt x="149469" y="254976"/>
                  </a:cubicBezTo>
                  <a:cubicBezTo>
                    <a:pt x="173098" y="254976"/>
                    <a:pt x="196362" y="249115"/>
                    <a:pt x="219808" y="246184"/>
                  </a:cubicBezTo>
                  <a:cubicBezTo>
                    <a:pt x="252977" y="235128"/>
                    <a:pt x="268705" y="232456"/>
                    <a:pt x="298938" y="202223"/>
                  </a:cubicBezTo>
                  <a:cubicBezTo>
                    <a:pt x="307730" y="193431"/>
                    <a:pt x="315500" y="183480"/>
                    <a:pt x="325315" y="175846"/>
                  </a:cubicBezTo>
                  <a:cubicBezTo>
                    <a:pt x="341997" y="162871"/>
                    <a:pt x="360484" y="152399"/>
                    <a:pt x="378069" y="140676"/>
                  </a:cubicBezTo>
                  <a:lnTo>
                    <a:pt x="404446" y="123092"/>
                  </a:lnTo>
                  <a:cubicBezTo>
                    <a:pt x="413238" y="117230"/>
                    <a:pt x="420798" y="108849"/>
                    <a:pt x="430823" y="105507"/>
                  </a:cubicBezTo>
                  <a:lnTo>
                    <a:pt x="483577" y="87923"/>
                  </a:lnTo>
                  <a:cubicBezTo>
                    <a:pt x="504092" y="90854"/>
                    <a:pt x="525781" y="89276"/>
                    <a:pt x="545123" y="96715"/>
                  </a:cubicBezTo>
                  <a:cubicBezTo>
                    <a:pt x="564848" y="104302"/>
                    <a:pt x="577827" y="125201"/>
                    <a:pt x="597877" y="131884"/>
                  </a:cubicBezTo>
                  <a:lnTo>
                    <a:pt x="624254" y="140676"/>
                  </a:lnTo>
                  <a:cubicBezTo>
                    <a:pt x="630115" y="149468"/>
                    <a:pt x="634366" y="159581"/>
                    <a:pt x="641838" y="167053"/>
                  </a:cubicBezTo>
                  <a:cubicBezTo>
                    <a:pt x="700457" y="225673"/>
                    <a:pt x="638904" y="140672"/>
                    <a:pt x="685800" y="211015"/>
                  </a:cubicBezTo>
                  <a:cubicBezTo>
                    <a:pt x="691662" y="228600"/>
                    <a:pt x="693103" y="248346"/>
                    <a:pt x="703385" y="263769"/>
                  </a:cubicBezTo>
                  <a:cubicBezTo>
                    <a:pt x="709246" y="272561"/>
                    <a:pt x="716243" y="280695"/>
                    <a:pt x="720969" y="290146"/>
                  </a:cubicBezTo>
                  <a:cubicBezTo>
                    <a:pt x="725114" y="298436"/>
                    <a:pt x="725617" y="308233"/>
                    <a:pt x="729762" y="316523"/>
                  </a:cubicBezTo>
                  <a:cubicBezTo>
                    <a:pt x="750597" y="358193"/>
                    <a:pt x="747346" y="326555"/>
                    <a:pt x="747346" y="360484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xplosion 1 2"/>
          <p:cNvSpPr/>
          <p:nvPr/>
        </p:nvSpPr>
        <p:spPr>
          <a:xfrm>
            <a:off x="6117594" y="4804643"/>
            <a:ext cx="388952" cy="249604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2762579" y="225203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HER2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57581" l="19111" r="8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71905" y="3453779"/>
            <a:ext cx="3441701" cy="2370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91014" y="1886035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0" dirty="0">
                <a:solidFill>
                  <a:srgbClr val="FFC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88077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1964</Words>
  <Application>Microsoft Office PowerPoint</Application>
  <PresentationFormat>Widescreen</PresentationFormat>
  <Paragraphs>308</Paragraphs>
  <Slides>41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Courier New</vt:lpstr>
      <vt:lpstr>Segoe UI</vt:lpstr>
      <vt:lpstr>Office Theme</vt:lpstr>
      <vt:lpstr>HER2 Data Analysis  Sensitivity/Resistant calls</vt:lpstr>
      <vt:lpstr>Agenda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Aim1 Timeline</vt:lpstr>
      <vt:lpstr>Data Analysis Overview</vt:lpstr>
      <vt:lpstr>Data analysis overview</vt:lpstr>
      <vt:lpstr>Data Pre-Processing, QC, Filtering </vt:lpstr>
      <vt:lpstr>Data Normalization</vt:lpstr>
      <vt:lpstr>Batch Effects [To-Do] </vt:lpstr>
      <vt:lpstr>Tslearn TimeSeriesResampler</vt:lpstr>
      <vt:lpstr>Resampling Example</vt:lpstr>
      <vt:lpstr>K-Means Time Series Clustering</vt:lpstr>
      <vt:lpstr>PowerPoint Presentation</vt:lpstr>
      <vt:lpstr>Experiment cluster proportion</vt:lpstr>
      <vt:lpstr>Cluster Proportion Heatmap</vt:lpstr>
      <vt:lpstr>Cluster proportion heatmap (neratinib only)</vt:lpstr>
      <vt:lpstr>Dimensionality Reduction (PCA) </vt:lpstr>
      <vt:lpstr>Sens/Res Classifier</vt:lpstr>
      <vt:lpstr>Resistant Calls </vt:lpstr>
      <vt:lpstr>Sensitivity Experimental Setup</vt:lpstr>
      <vt:lpstr>Sensitive/Resistant separability  Training Accuracy </vt:lpstr>
      <vt:lpstr>Sensitive/Resistant separability  Training Accuracy </vt:lpstr>
      <vt:lpstr>Dimensionality Reduction  Explained variance </vt:lpstr>
      <vt:lpstr>K-means Sum-of-squares (inertia) </vt:lpstr>
      <vt:lpstr>Probability  Concordance</vt:lpstr>
      <vt:lpstr>Call Concordance</vt:lpstr>
      <vt:lpstr>Model Variance </vt:lpstr>
      <vt:lpstr>Model variance</vt:lpstr>
      <vt:lpstr>Stable Config.  Parameters </vt:lpstr>
      <vt:lpstr>PowerPoint Presentation</vt:lpstr>
      <vt:lpstr>Recommended Config.</vt:lpstr>
      <vt:lpstr>Data Analysis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HER2 Data Analysis  Sensitivity/Resistant calls</dc:title>
  <dc:creator>Nathaniel Evans</dc:creator>
  <cp:lastModifiedBy>Nathaniel Evans</cp:lastModifiedBy>
  <cp:revision>10</cp:revision>
  <dcterms:created xsi:type="dcterms:W3CDTF">2021-05-13T16:04:07Z</dcterms:created>
  <dcterms:modified xsi:type="dcterms:W3CDTF">2021-05-13T22:00:23Z</dcterms:modified>
</cp:coreProperties>
</file>